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1_B5A640CF.xml" ContentType="application/vnd.ms-powerpoint.comments+xml"/>
  <Override PartName="/ppt/notesSlides/notesSlide10.xml" ContentType="application/vnd.openxmlformats-officedocument.presentationml.notesSlide+xml"/>
  <Override PartName="/ppt/comments/modernComment_13C_E29934A1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30_505439BF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27_E28BCB3B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2B_D589DB13.xml" ContentType="application/vnd.ms-powerpoint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modernComment_13B_6161E11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8"/>
  </p:notesMasterIdLst>
  <p:sldIdLst>
    <p:sldId id="256" r:id="rId2"/>
    <p:sldId id="257" r:id="rId3"/>
    <p:sldId id="286" r:id="rId4"/>
    <p:sldId id="280" r:id="rId5"/>
    <p:sldId id="302" r:id="rId6"/>
    <p:sldId id="290" r:id="rId7"/>
    <p:sldId id="259" r:id="rId8"/>
    <p:sldId id="311" r:id="rId9"/>
    <p:sldId id="289" r:id="rId10"/>
    <p:sldId id="284" r:id="rId11"/>
    <p:sldId id="303" r:id="rId12"/>
    <p:sldId id="317" r:id="rId13"/>
    <p:sldId id="292" r:id="rId14"/>
    <p:sldId id="291" r:id="rId15"/>
    <p:sldId id="321" r:id="rId16"/>
    <p:sldId id="316" r:id="rId17"/>
    <p:sldId id="322" r:id="rId18"/>
    <p:sldId id="318" r:id="rId19"/>
    <p:sldId id="285" r:id="rId20"/>
    <p:sldId id="301" r:id="rId21"/>
    <p:sldId id="305" r:id="rId22"/>
    <p:sldId id="304" r:id="rId23"/>
    <p:sldId id="306" r:id="rId24"/>
    <p:sldId id="296" r:id="rId25"/>
    <p:sldId id="319" r:id="rId26"/>
    <p:sldId id="295" r:id="rId27"/>
    <p:sldId id="312" r:id="rId28"/>
    <p:sldId id="313" r:id="rId29"/>
    <p:sldId id="299" r:id="rId30"/>
    <p:sldId id="298" r:id="rId31"/>
    <p:sldId id="314" r:id="rId32"/>
    <p:sldId id="323" r:id="rId33"/>
    <p:sldId id="320" r:id="rId34"/>
    <p:sldId id="324" r:id="rId35"/>
    <p:sldId id="315" r:id="rId36"/>
    <p:sldId id="281" r:id="rId37"/>
  </p:sldIdLst>
  <p:sldSz cx="9144000" cy="5143500" type="screen16x9"/>
  <p:notesSz cx="6858000" cy="9144000"/>
  <p:embeddedFontLst>
    <p:embeddedFont>
      <p:font typeface="Baloo Bhaijaan" panose="03080902040302020200" pitchFamily="66" charset="-78"/>
      <p:regular r:id="rId39"/>
    </p:embeddedFont>
    <p:embeddedFont>
      <p:font typeface="Chalkduster" panose="03050602040202020205" pitchFamily="66" charset="77"/>
      <p:regular r:id="rId40"/>
    </p:embeddedFont>
    <p:embeddedFont>
      <p:font typeface="Manrope" pitchFamily="2" charset="0"/>
      <p:regular r:id="rId41"/>
      <p:bold r:id="rId42"/>
    </p:embeddedFont>
    <p:embeddedFont>
      <p:font typeface="Manrope ExtraBold" pitchFamily="2" charset="0"/>
      <p:bold r:id="rId43"/>
    </p:embeddedFont>
    <p:embeddedFont>
      <p:font typeface="Manrope Medium" pitchFamily="2" charset="0"/>
      <p:regular r:id="rId44"/>
      <p:bold r:id="rId45"/>
    </p:embeddedFont>
    <p:embeddedFont>
      <p:font typeface="Space Grotesk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A8A3A-1A81-770A-2170-E6FE491E9807}" name="Gregory Green" initials="GG" userId="S::gregoryg@vmware.com::b006c9ba-129b-4eec-9915-9101b581ff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344"/>
    <p:restoredTop sz="94438"/>
  </p:normalViewPr>
  <p:slideViewPr>
    <p:cSldViewPr snapToGrid="0">
      <p:cViewPr varScale="1">
        <p:scale>
          <a:sx n="103" d="100"/>
          <a:sy n="103" d="100"/>
        </p:scale>
        <p:origin x="192" y="1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7_E28BC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585334-AF16-9343-9051-0DAD8B18BB7B}" authorId="{C12A8A3A-1A81-770A-2170-E6FE491E9807}" created="2024-09-21T20:25:48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0812347" sldId="295"/>
      <ac:spMk id="11" creationId="{79718B1D-E061-3D78-C867-A6E035D942E8}"/>
      <ac:txMk cp="110" len="88">
        <ac:context len="215" hash="2478987167"/>
      </ac:txMk>
    </ac:txMkLst>
    <p188:pos x="2126249" y="632313"/>
    <p188:txBody>
      <a:bodyPr/>
      <a:lstStyle/>
      <a:p>
        <a:r>
          <a:rPr lang="en-US"/>
          <a:t>Option: 
Historical data is the system of record operational data store
</a:t>
        </a:r>
      </a:p>
    </p188:txBody>
  </p188:cm>
</p188:cmLst>
</file>

<file path=ppt/comments/modernComment_12B_D589DB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2FC1AA-DCE0-4C40-8EC8-2C39D8450333}" authorId="{C12A8A3A-1A81-770A-2170-E6FE491E9807}" status="resolved" created="2024-09-21T20:29:50.73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2581523" sldId="299"/>
      <ac:spMk id="19" creationId="{F9314976-8BDD-155E-1F3E-64D7B163ADA9}"/>
      <ac:txMk cp="83" len="71">
        <ac:context len="155" hash="1273431233"/>
      </ac:txMk>
    </ac:txMkLst>
    <p188:pos x="2172167" y="784926"/>
    <p188:txBody>
      <a:bodyPr/>
      <a:lstStyle/>
      <a:p>
        <a:r>
          <a:rPr lang="en-US"/>
          <a:t>Provides fast access to in-memory
most frequently used data information?
</a:t>
        </a:r>
      </a:p>
    </p188:txBody>
  </p188:cm>
</p188:cmLst>
</file>

<file path=ppt/comments/modernComment_130_5054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7B1FD-107A-EA41-A0FD-C830CFCC6A71}" authorId="{C12A8A3A-1A81-770A-2170-E6FE491E9807}" status="resolved" created="2024-09-21T20:22:54.75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47697087" sldId="304"/>
      <ac:spMk id="8" creationId="{797CE013-48B2-2926-59F7-E6D861326E43}"/>
    </ac:deMkLst>
    <p188:txBody>
      <a:bodyPr/>
      <a:lstStyle/>
      <a:p>
        <a:r>
          <a:rPr lang="en-US"/>
          <a:t>Vector embedding image too small, even if it’s not meant to be read.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10:24.346" authorId="{C12A8A3A-1A81-770A-2170-E6FE491E9807}"/>
          </p223:rxn>
        </p223:reactions>
      </p:ext>
    </p188:extLst>
  </p188:cm>
</p188:cmLst>
</file>

<file path=ppt/comments/modernComment_13B_6161E1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3D9914-8106-8646-94FA-4A4D314C0BC0}" authorId="{C12A8A3A-1A81-770A-2170-E6FE491E9807}" status="resolved" created="2024-09-21T20:34:01.5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89" creationId="{00000000-0000-0000-0000-000000000000}"/>
      <ac:txMk cp="7" len="75">
        <ac:context len="83" hash="4268882006"/>
      </ac:txMk>
    </ac:txMkLst>
    <p188:pos x="2211088" y="1311986"/>
    <p188:txBody>
      <a:bodyPr/>
      <a:lstStyle/>
      <a:p>
        <a:r>
          <a:rPr lang="en-US"/>
          <a:t>Helps user understand information-based mathematical algorithm models
OR
Helps to understand information-based mathematical algorithm models
</a:t>
        </a:r>
      </a:p>
    </p188:txBody>
  </p188:cm>
  <p188:cm id="{B40D723F-D991-0A43-B344-183AD3ED2EB6}" authorId="{C12A8A3A-1A81-770A-2170-E6FE491E9807}" status="resolved" created="2024-09-21T20:38:00.8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91" creationId="{00000000-0000-0000-0000-000000000000}"/>
      <ac:txMk cp="21" len="257">
        <ac:context len="280" hash="959034638"/>
      </ac:txMk>
    </ac:txMkLst>
    <p188:pos x="2417002" y="1199691"/>
    <p188:txBody>
      <a:bodyPr/>
      <a:lstStyle/>
      <a:p>
        <a:r>
          <a:rPr lang="en-US"/>
          <a:t>Cloud native platforms make it easy to run Event streaming brokers like RabbitMQ, which provides real-time information, Vector databases like Postgres to improve model accuracy, and caching services like ValKey, which provide faster data access anywhere
</a:t>
        </a:r>
      </a:p>
    </p188:txBody>
  </p188:cm>
</p188:cmLst>
</file>

<file path=ppt/comments/modernComment_13C_E29934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7AA1B1-9229-7B45-AA00-B3042CB0D092}" authorId="{C12A8A3A-1A81-770A-2170-E6FE491E9807}" status="resolved" created="2024-09-21T20:16:48.798" complete="100000">
    <pc:sldMkLst xmlns:pc="http://schemas.microsoft.com/office/powerpoint/2013/main/command">
      <pc:docMk/>
      <pc:sldMk cId="3801691297" sldId="316"/>
    </pc:sldMkLst>
    <p188:replyLst>
      <p188:reply id="{EEDEBA20-3D0D-D345-BE95-C6C41BB86F5F}" authorId="{C12A8A3A-1A81-770A-2170-E6FE491E9807}" created="2024-09-21T20:18:25.867">
        <p188:txBody>
          <a:bodyPr/>
          <a:lstStyle/>
          <a:p>
            <a:r>
              <a:rPr lang="en-US"/>
              <a:t>The example box is too small. The Neutral Sentiment should be a different color as gray/black isn’t legible.
</a:t>
            </a:r>
          </a:p>
        </p188:txBody>
      </p188:reply>
    </p188:replyLst>
    <p188:txBody>
      <a:bodyPr/>
      <a:lstStyle/>
      <a:p>
        <a:r>
          <a:rPr lang="en-US"/>
          <a:t>Not sure what the Models box should be saying here? It gets fuzzy after provided… </a:t>
        </a:r>
      </a:p>
    </p188:txBody>
  </p188:cm>
</p188:cmLst>
</file>

<file path=ppt/comments/modernComment_141_B5A640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10E557-7553-5949-975B-4C2348338258}" authorId="{C12A8A3A-1A81-770A-2170-E6FE491E9807}" created="2024-09-21T20:15:13.577">
    <pc:sldMkLst xmlns:pc="http://schemas.microsoft.com/office/powerpoint/2013/main/command">
      <pc:docMk/>
      <pc:sldMk cId="3047571663" sldId="321"/>
    </pc:sldMkLst>
    <p188:txBody>
      <a:bodyPr/>
      <a:lstStyle/>
      <a:p>
        <a:r>
          <a:rPr lang="en-US"/>
          <a:t>Inferencing refers to providing input to Model to produce an output based on training data OR Inferencing refers provided input to Model to produce an output based on training data?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E5436DC-7219-C456-85CA-18A4127B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16854F7F-6666-F3D9-997F-4100B34F0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B74EC381-DF0D-A127-E67B-E78F71E5E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34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A2E4BB7F-C178-D575-379B-35634FF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38A66DDE-5383-6AAC-0FFF-002CB240A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CBC984F0-118D-12A6-FB32-153E55BED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00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41_B5A640CF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E29934A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505439BF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4.sv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sv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E28BCB3B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D589DB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31.sv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31.svg"/><Relationship Id="rId9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5.sv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5.sv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31.svg"/><Relationship Id="rId9" Type="http://schemas.microsoft.com/office/2007/relationships/hdphoto" Target="../media/hdphoto5.wdp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6161E11C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anrope Medium"/>
                <a:sym typeface="Manrope Medium"/>
              </a:rPr>
              <a:t>A </a:t>
            </a:r>
            <a:r>
              <a:rPr lang="en-US" sz="2400" dirty="0">
                <a:solidFill>
                  <a:schemeClr val="accent6"/>
                </a:solidFill>
                <a:latin typeface="Manrope Medium"/>
                <a:sym typeface="Manrope Medium"/>
              </a:rPr>
              <a:t>M</a:t>
            </a:r>
            <a:r>
              <a:rPr lang="en-US" sz="2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odel</a:t>
            </a:r>
            <a:r>
              <a:rPr lang="en-US" sz="2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is a Machine </a:t>
            </a:r>
            <a:r>
              <a:rPr lang="en-US" sz="2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learning</a:t>
            </a:r>
            <a:r>
              <a:rPr lang="en-US" sz="2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mathematical </a:t>
            </a:r>
            <a:r>
              <a:rPr lang="en-US" sz="2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algorithm</a:t>
            </a:r>
            <a:r>
              <a:rPr lang="en-US" sz="2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that is </a:t>
            </a:r>
            <a:r>
              <a:rPr lang="en-US" sz="2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trained</a:t>
            </a:r>
            <a:r>
              <a:rPr lang="en-US" sz="2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to produce an outcome</a:t>
            </a:r>
            <a:endParaRPr lang="en-US" sz="2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sym typeface="Manrope Medium"/>
              </a:rPr>
              <a:t>What is a ML Model?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  <a:endParaRPr lang="en-US" sz="3200" dirty="0"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algorithms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supervised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unsupervised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, or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reinforcement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do ML Models learn?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&lt;Supervised&gt;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508026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  <a:endParaRPr lang="en-US" dirty="0">
              <a:latin typeface="Chalkduster" panose="03050602040202020205" pitchFamily="66" charset="77"/>
            </a:endParaRP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&lt;Reinforcement&gt;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364393" y="4183186"/>
            <a:ext cx="1777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neural networks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 trees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linear regression</a:t>
            </a:r>
            <a:endParaRPr lang="en-US" dirty="0">
              <a:solidFill>
                <a:schemeClr val="tx2"/>
              </a:solidFill>
              <a:latin typeface="Chalkduster" panose="03050602040202020205" pitchFamily="66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06455" y="4078037"/>
            <a:ext cx="2258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hidden Markov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k-means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hierarchical clustering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469935" y="4029297"/>
            <a:ext cx="20452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temporal difference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deep adversarial networks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  <a:endParaRPr lang="en-US" dirty="0">
              <a:latin typeface="Chalkduster" panose="03050602040202020205" pitchFamily="66" charset="77"/>
            </a:endParaRP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&lt;Unsupervised&gt;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 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a ML model algorithm to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data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Anomaly is a ML model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6467009" y="169646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012D71F8-6B53-E0D9-7889-63A90BCB3F8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272635" y="1772292"/>
            <a:ext cx="1194375" cy="12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8155F9-1177-2760-E948-DB85EBE5D8F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5272635" y="2890552"/>
            <a:ext cx="1194375" cy="1721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92CB0B5-00D3-2A47-37AD-D34E5189AF4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234621" y="3062665"/>
            <a:ext cx="1232389" cy="946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50BE8-A2C8-F437-F181-BE6161BC5807}"/>
              </a:ext>
            </a:extLst>
          </p:cNvPr>
          <p:cNvGrpSpPr/>
          <p:nvPr/>
        </p:nvGrpSpPr>
        <p:grpSpPr>
          <a:xfrm>
            <a:off x="468865" y="1568140"/>
            <a:ext cx="2154757" cy="2644819"/>
            <a:chOff x="1384470" y="1536352"/>
            <a:chExt cx="2154757" cy="26448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847918-4056-28F7-F1E3-7D0A3FB05FEE}"/>
                </a:ext>
              </a:extLst>
            </p:cNvPr>
            <p:cNvGrpSpPr/>
            <p:nvPr/>
          </p:nvGrpSpPr>
          <p:grpSpPr>
            <a:xfrm>
              <a:off x="1384470" y="1536352"/>
              <a:ext cx="2154757" cy="1690712"/>
              <a:chOff x="1234898" y="1708924"/>
              <a:chExt cx="2154757" cy="1690712"/>
            </a:xfrm>
          </p:grpSpPr>
          <p:pic>
            <p:nvPicPr>
              <p:cNvPr id="16" name="Graphic 15" descr="Open envelope with solid fill">
                <a:extLst>
                  <a:ext uri="{FF2B5EF4-FFF2-40B4-BE49-F238E27FC236}">
                    <a16:creationId xmlns:a16="http://schemas.microsoft.com/office/drawing/2014/main" id="{9B4220F9-0797-23FA-1D58-71AD64F7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55078" y="17089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20334-0134-A9D2-3846-186C58898957}"/>
                  </a:ext>
                </a:extLst>
              </p:cNvPr>
              <p:cNvSpPr txBox="1"/>
              <p:nvPr/>
            </p:nvSpPr>
            <p:spPr>
              <a:xfrm>
                <a:off x="1234898" y="2876416"/>
                <a:ext cx="2154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Manrope Medium"/>
                    <a:ea typeface="Manrope Medium"/>
                    <a:cs typeface="Manrope Medium"/>
                    <a:sym typeface="Manrope Medium"/>
                  </a:rPr>
                  <a:t>Information</a:t>
                </a:r>
                <a:endParaRPr lang="en-US" dirty="0">
                  <a:solidFill>
                    <a:schemeClr val="bg1"/>
                  </a:solidFill>
                  <a:latin typeface="Mshtakan" panose="02000400000000000000" pitchFamily="2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A45AD-589E-8141-AAD9-52B8675228CE}"/>
                </a:ext>
              </a:extLst>
            </p:cNvPr>
            <p:cNvSpPr txBox="1"/>
            <p:nvPr/>
          </p:nvSpPr>
          <p:spPr>
            <a:xfrm>
              <a:off x="1641852" y="3227064"/>
              <a:ext cx="163999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Letter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Email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Text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Message…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04170465-F4EB-2B7E-AB18-836828698691}"/>
              </a:ext>
            </a:extLst>
          </p:cNvPr>
          <p:cNvSpPr/>
          <p:nvPr/>
        </p:nvSpPr>
        <p:spPr>
          <a:xfrm>
            <a:off x="3201804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 </a:t>
            </a:r>
            <a:r>
              <a:rPr lang="en-US" sz="20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Analysis</a:t>
            </a:r>
            <a:endParaRPr lang="en-US" sz="2000" dirty="0">
              <a:solidFill>
                <a:srgbClr val="FF0000"/>
              </a:solidFill>
              <a:latin typeface="Chalkduster" panose="03050602040202020205" pitchFamily="66" charset="77"/>
            </a:endParaRPr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BAC93472-E1BE-DB3E-4F87-4B3C80587613}"/>
              </a:ext>
            </a:extLst>
          </p:cNvPr>
          <p:cNvSpPr/>
          <p:nvPr/>
        </p:nvSpPr>
        <p:spPr>
          <a:xfrm>
            <a:off x="3201804" y="2516129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Fraud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Detection</a:t>
            </a:r>
            <a:endParaRPr lang="en-US" sz="2000" dirty="0">
              <a:solidFill>
                <a:schemeClr val="accent1"/>
              </a:solidFill>
              <a:latin typeface="Chalkduster" panose="03050602040202020205" pitchFamily="66" charset="77"/>
            </a:endParaRPr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621AB6BD-BC65-3951-A400-B602E1218F80}"/>
              </a:ext>
            </a:extLst>
          </p:cNvPr>
          <p:cNvSpPr/>
          <p:nvPr/>
        </p:nvSpPr>
        <p:spPr>
          <a:xfrm>
            <a:off x="3201804" y="3655052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Threat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Detection</a:t>
            </a:r>
            <a:endParaRPr lang="en-US" sz="2000" dirty="0">
              <a:solidFill>
                <a:schemeClr val="accent4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  <a:endParaRPr lang="en-US" sz="3200" dirty="0">
              <a:latin typeface="Chalkduster" panose="03050602040202020205" pitchFamily="66" charset="77"/>
            </a:endParaRP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76477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Inferencing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refers to providing a Model input that produce output based on training data</a:t>
            </a:r>
            <a:endParaRPr lang="en-US" sz="2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74228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Output</a:t>
            </a:r>
            <a:r>
              <a:rPr lang="en-US" sz="1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=</a:t>
            </a:r>
            <a:r>
              <a:rPr lang="en-US" sz="12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</a:t>
            </a:r>
            <a:r>
              <a:rPr lang="en-US" sz="1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Inferencing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16F62-AFE7-51B7-A992-818A08291F58}"/>
              </a:ext>
            </a:extLst>
          </p:cNvPr>
          <p:cNvGrpSpPr/>
          <p:nvPr/>
        </p:nvGrpSpPr>
        <p:grpSpPr>
          <a:xfrm>
            <a:off x="634814" y="1470668"/>
            <a:ext cx="2154757" cy="2644819"/>
            <a:chOff x="1384470" y="1536352"/>
            <a:chExt cx="2154757" cy="26448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05B70E-2510-D507-14CD-78FA06861FD0}"/>
                </a:ext>
              </a:extLst>
            </p:cNvPr>
            <p:cNvGrpSpPr/>
            <p:nvPr/>
          </p:nvGrpSpPr>
          <p:grpSpPr>
            <a:xfrm>
              <a:off x="1384470" y="1536352"/>
              <a:ext cx="2154757" cy="1690712"/>
              <a:chOff x="1234898" y="1708924"/>
              <a:chExt cx="2154757" cy="1690712"/>
            </a:xfrm>
          </p:grpSpPr>
          <p:pic>
            <p:nvPicPr>
              <p:cNvPr id="13" name="Graphic 12" descr="Open envelope with solid fill">
                <a:extLst>
                  <a:ext uri="{FF2B5EF4-FFF2-40B4-BE49-F238E27FC236}">
                    <a16:creationId xmlns:a16="http://schemas.microsoft.com/office/drawing/2014/main" id="{AD2EB3B7-C352-3F37-5495-354C6B565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55078" y="17089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77B48-BEED-96A2-FF20-A21D7D08775B}"/>
                  </a:ext>
                </a:extLst>
              </p:cNvPr>
              <p:cNvSpPr txBox="1"/>
              <p:nvPr/>
            </p:nvSpPr>
            <p:spPr>
              <a:xfrm>
                <a:off x="1234898" y="2876416"/>
                <a:ext cx="2154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Manrope Medium"/>
                    <a:ea typeface="Manrope Medium"/>
                    <a:cs typeface="Manrope Medium"/>
                    <a:sym typeface="Manrope Medium"/>
                  </a:rPr>
                  <a:t>Information</a:t>
                </a:r>
                <a:endParaRPr lang="en-US" dirty="0">
                  <a:solidFill>
                    <a:schemeClr val="bg1"/>
                  </a:solidFill>
                  <a:latin typeface="Mshtakan" panose="02000400000000000000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7088FE-1C81-15BB-9C42-AAD90A205542}"/>
                </a:ext>
              </a:extLst>
            </p:cNvPr>
            <p:cNvSpPr txBox="1"/>
            <p:nvPr/>
          </p:nvSpPr>
          <p:spPr>
            <a:xfrm>
              <a:off x="1641852" y="3227064"/>
              <a:ext cx="163999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Letter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Email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Text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Message…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388C30-2399-EC65-0E04-96D844CA1305}"/>
              </a:ext>
            </a:extLst>
          </p:cNvPr>
          <p:cNvSpPr txBox="1"/>
          <p:nvPr/>
        </p:nvSpPr>
        <p:spPr>
          <a:xfrm>
            <a:off x="472300" y="3353575"/>
            <a:ext cx="1131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Input=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6"/>
            <a:ext cx="797629" cy="42711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are models trained?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  <a:endParaRPr lang="en-US" sz="3200" dirty="0">
              <a:latin typeface="Chalkduster" panose="03050602040202020205" pitchFamily="66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474929" y="2233725"/>
            <a:ext cx="480783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Example Supervised ML Training Data</a:t>
            </a:r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r>
              <a:rPr lang="en-US" sz="11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Text: "I absolutely love The Chosen series! The messaging is incredible, and it made me cry a couple of times."</a:t>
            </a:r>
            <a:r>
              <a:rPr lang="en-US" sz="11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Sentiment: Positive</a:t>
            </a:r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r>
              <a:rPr lang="en-US" sz="11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Text: "The grocery prices are so expensive. The cost of my favorites like fruits and chicken are so disappointing."</a:t>
            </a:r>
            <a:r>
              <a:rPr lang="en-US" sz="11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Sentiment: Negative</a:t>
            </a:r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r>
              <a:rPr lang="en-US" sz="11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Text: "I had a mixed experience at the restaurant. The food was good, but the service was very slow."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Sentiment: Neutral</a:t>
            </a:r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r>
              <a:rPr lang="en-US" sz="11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Text: "This book was for real! It had me shocked one minute and laughing the next." </a:t>
            </a:r>
            <a:r>
              <a:rPr lang="en-US" sz="11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Sentiment: Positive</a:t>
            </a:r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endParaRPr lang="en-US" sz="11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r>
              <a:rPr lang="en-US" sz="11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Text: "The customer support team was pretty rude. I cannot say I look forward to shopping there again." </a:t>
            </a:r>
            <a:r>
              <a:rPr lang="en-US" sz="11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Sentiment: Negative</a:t>
            </a: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517291"/>
          </a:xfrm>
          <a:custGeom>
            <a:avLst/>
            <a:gdLst>
              <a:gd name="connsiteX0" fmla="*/ 0 w 3703987"/>
              <a:gd name="connsiteY0" fmla="*/ 0 h 1517291"/>
              <a:gd name="connsiteX1" fmla="*/ 580291 w 3703987"/>
              <a:gd name="connsiteY1" fmla="*/ 0 h 1517291"/>
              <a:gd name="connsiteX2" fmla="*/ 1086503 w 3703987"/>
              <a:gd name="connsiteY2" fmla="*/ 0 h 1517291"/>
              <a:gd name="connsiteX3" fmla="*/ 1777914 w 3703987"/>
              <a:gd name="connsiteY3" fmla="*/ 0 h 1517291"/>
              <a:gd name="connsiteX4" fmla="*/ 2358205 w 3703987"/>
              <a:gd name="connsiteY4" fmla="*/ 0 h 1517291"/>
              <a:gd name="connsiteX5" fmla="*/ 2938496 w 3703987"/>
              <a:gd name="connsiteY5" fmla="*/ 0 h 1517291"/>
              <a:gd name="connsiteX6" fmla="*/ 3703987 w 3703987"/>
              <a:gd name="connsiteY6" fmla="*/ 0 h 1517291"/>
              <a:gd name="connsiteX7" fmla="*/ 3703987 w 3703987"/>
              <a:gd name="connsiteY7" fmla="*/ 606914 h 1517291"/>
              <a:gd name="connsiteX8" fmla="*/ 3703987 w 3703987"/>
              <a:gd name="connsiteY8" fmla="*/ 1264404 h 1517291"/>
              <a:gd name="connsiteX9" fmla="*/ 3451100 w 3703987"/>
              <a:gd name="connsiteY9" fmla="*/ 1517291 h 1517291"/>
              <a:gd name="connsiteX10" fmla="*/ 2760880 w 3703987"/>
              <a:gd name="connsiteY10" fmla="*/ 1517291 h 1517291"/>
              <a:gd name="connsiteX11" fmla="*/ 2105171 w 3703987"/>
              <a:gd name="connsiteY11" fmla="*/ 1517291 h 1517291"/>
              <a:gd name="connsiteX12" fmla="*/ 1380440 w 3703987"/>
              <a:gd name="connsiteY12" fmla="*/ 1517291 h 1517291"/>
              <a:gd name="connsiteX13" fmla="*/ 724731 w 3703987"/>
              <a:gd name="connsiteY13" fmla="*/ 1517291 h 1517291"/>
              <a:gd name="connsiteX14" fmla="*/ 0 w 3703987"/>
              <a:gd name="connsiteY14" fmla="*/ 1517291 h 1517291"/>
              <a:gd name="connsiteX15" fmla="*/ 0 w 3703987"/>
              <a:gd name="connsiteY15" fmla="*/ 981182 h 1517291"/>
              <a:gd name="connsiteX16" fmla="*/ 0 w 3703987"/>
              <a:gd name="connsiteY16" fmla="*/ 460245 h 1517291"/>
              <a:gd name="connsiteX17" fmla="*/ 0 w 3703987"/>
              <a:gd name="connsiteY17" fmla="*/ 0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4" fmla="*/ 2691858 w 3703987"/>
              <a:gd name="connsiteY4" fmla="*/ 1517291 h 1517291"/>
              <a:gd name="connsiteX5" fmla="*/ 1967127 w 3703987"/>
              <a:gd name="connsiteY5" fmla="*/ 1517291 h 1517291"/>
              <a:gd name="connsiteX6" fmla="*/ 1242396 w 3703987"/>
              <a:gd name="connsiteY6" fmla="*/ 1517291 h 1517291"/>
              <a:gd name="connsiteX7" fmla="*/ 0 w 3703987"/>
              <a:gd name="connsiteY7" fmla="*/ 1517291 h 1517291"/>
              <a:gd name="connsiteX8" fmla="*/ 0 w 3703987"/>
              <a:gd name="connsiteY8" fmla="*/ 1041873 h 1517291"/>
              <a:gd name="connsiteX9" fmla="*/ 0 w 3703987"/>
              <a:gd name="connsiteY9" fmla="*/ 536109 h 1517291"/>
              <a:gd name="connsiteX10" fmla="*/ 0 w 3703987"/>
              <a:gd name="connsiteY10" fmla="*/ 0 h 1517291"/>
              <a:gd name="connsiteX11" fmla="*/ 506212 w 3703987"/>
              <a:gd name="connsiteY11" fmla="*/ 0 h 1517291"/>
              <a:gd name="connsiteX12" fmla="*/ 1160583 w 3703987"/>
              <a:gd name="connsiteY12" fmla="*/ 0 h 1517291"/>
              <a:gd name="connsiteX13" fmla="*/ 1703834 w 3703987"/>
              <a:gd name="connsiteY13" fmla="*/ 0 h 1517291"/>
              <a:gd name="connsiteX14" fmla="*/ 2358205 w 3703987"/>
              <a:gd name="connsiteY14" fmla="*/ 0 h 1517291"/>
              <a:gd name="connsiteX15" fmla="*/ 2938496 w 3703987"/>
              <a:gd name="connsiteY15" fmla="*/ 0 h 1517291"/>
              <a:gd name="connsiteX16" fmla="*/ 3703987 w 3703987"/>
              <a:gd name="connsiteY16" fmla="*/ 0 h 1517291"/>
              <a:gd name="connsiteX17" fmla="*/ 3703987 w 3703987"/>
              <a:gd name="connsiteY17" fmla="*/ 594270 h 1517291"/>
              <a:gd name="connsiteX18" fmla="*/ 3703987 w 3703987"/>
              <a:gd name="connsiteY18" fmla="*/ 1264404 h 15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987" h="15172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2254" y="211398"/>
                  <a:pt x="3707835" y="320166"/>
                  <a:pt x="3703987" y="606914"/>
                </a:cubicBezTo>
                <a:cubicBezTo>
                  <a:pt x="3700139" y="893662"/>
                  <a:pt x="3697309" y="1076658"/>
                  <a:pt x="3703987" y="1264404"/>
                </a:cubicBezTo>
                <a:cubicBezTo>
                  <a:pt x="3634964" y="1313798"/>
                  <a:pt x="3558906" y="1408603"/>
                  <a:pt x="3451100" y="1517291"/>
                </a:cubicBezTo>
                <a:cubicBezTo>
                  <a:pt x="3301652" y="1545148"/>
                  <a:pt x="2938554" y="1504500"/>
                  <a:pt x="2760880" y="1517291"/>
                </a:cubicBezTo>
                <a:cubicBezTo>
                  <a:pt x="2583206" y="1530082"/>
                  <a:pt x="2358023" y="1500645"/>
                  <a:pt x="2105171" y="1517291"/>
                </a:cubicBezTo>
                <a:cubicBezTo>
                  <a:pt x="1852319" y="1533937"/>
                  <a:pt x="1583001" y="1500331"/>
                  <a:pt x="1380440" y="1517291"/>
                </a:cubicBezTo>
                <a:cubicBezTo>
                  <a:pt x="1177879" y="1534251"/>
                  <a:pt x="919040" y="1494071"/>
                  <a:pt x="724731" y="1517291"/>
                </a:cubicBezTo>
                <a:cubicBezTo>
                  <a:pt x="530422" y="1540511"/>
                  <a:pt x="164693" y="1487370"/>
                  <a:pt x="0" y="1517291"/>
                </a:cubicBezTo>
                <a:cubicBezTo>
                  <a:pt x="-22334" y="1389820"/>
                  <a:pt x="15306" y="1104146"/>
                  <a:pt x="0" y="981182"/>
                </a:cubicBezTo>
                <a:cubicBezTo>
                  <a:pt x="-15306" y="858218"/>
                  <a:pt x="13981" y="706680"/>
                  <a:pt x="0" y="460245"/>
                </a:cubicBezTo>
                <a:cubicBezTo>
                  <a:pt x="-13981" y="213810"/>
                  <a:pt x="14527" y="131550"/>
                  <a:pt x="0" y="0"/>
                </a:cubicBezTo>
                <a:close/>
              </a:path>
              <a:path w="3703987" h="1517291" fill="darkenLess" stroke="0" extrusionOk="0">
                <a:moveTo>
                  <a:pt x="3451100" y="1517291"/>
                </a:moveTo>
                <a:cubicBezTo>
                  <a:pt x="3466532" y="1446365"/>
                  <a:pt x="3485104" y="1406776"/>
                  <a:pt x="3501677" y="1314981"/>
                </a:cubicBezTo>
                <a:cubicBezTo>
                  <a:pt x="3569777" y="1292960"/>
                  <a:pt x="3629349" y="1289138"/>
                  <a:pt x="3703987" y="1264404"/>
                </a:cubicBezTo>
                <a:cubicBezTo>
                  <a:pt x="3636899" y="1326542"/>
                  <a:pt x="3544610" y="1441886"/>
                  <a:pt x="3451100" y="1517291"/>
                </a:cubicBezTo>
                <a:close/>
              </a:path>
              <a:path w="3703987" h="1517291" fill="none" extrusionOk="0">
                <a:moveTo>
                  <a:pt x="3451100" y="1517291"/>
                </a:moveTo>
                <a:cubicBezTo>
                  <a:pt x="3461870" y="1470863"/>
                  <a:pt x="3492019" y="1369492"/>
                  <a:pt x="3501677" y="1314981"/>
                </a:cubicBezTo>
                <a:cubicBezTo>
                  <a:pt x="3589379" y="1298931"/>
                  <a:pt x="3655407" y="1268965"/>
                  <a:pt x="3703987" y="1264404"/>
                </a:cubicBezTo>
                <a:cubicBezTo>
                  <a:pt x="3591378" y="1362477"/>
                  <a:pt x="3524525" y="1453874"/>
                  <a:pt x="3451100" y="1517291"/>
                </a:cubicBezTo>
                <a:cubicBezTo>
                  <a:pt x="3239991" y="1493214"/>
                  <a:pt x="2846276" y="1502641"/>
                  <a:pt x="2691858" y="1517291"/>
                </a:cubicBezTo>
                <a:cubicBezTo>
                  <a:pt x="2537440" y="1531941"/>
                  <a:pt x="2212772" y="1543036"/>
                  <a:pt x="1967127" y="1517291"/>
                </a:cubicBezTo>
                <a:cubicBezTo>
                  <a:pt x="1721482" y="1491546"/>
                  <a:pt x="1576582" y="1526344"/>
                  <a:pt x="1242396" y="1517291"/>
                </a:cubicBezTo>
                <a:cubicBezTo>
                  <a:pt x="908210" y="1508238"/>
                  <a:pt x="292115" y="1506134"/>
                  <a:pt x="0" y="1517291"/>
                </a:cubicBezTo>
                <a:cubicBezTo>
                  <a:pt x="-15340" y="1292778"/>
                  <a:pt x="2189" y="1144408"/>
                  <a:pt x="0" y="1041873"/>
                </a:cubicBezTo>
                <a:cubicBezTo>
                  <a:pt x="-2189" y="939338"/>
                  <a:pt x="6836" y="728322"/>
                  <a:pt x="0" y="536109"/>
                </a:cubicBezTo>
                <a:cubicBezTo>
                  <a:pt x="-6836" y="343896"/>
                  <a:pt x="-10150" y="163518"/>
                  <a:pt x="0" y="0"/>
                </a:cubicBezTo>
                <a:cubicBezTo>
                  <a:pt x="217657" y="20496"/>
                  <a:pt x="401337" y="-6779"/>
                  <a:pt x="506212" y="0"/>
                </a:cubicBezTo>
                <a:cubicBezTo>
                  <a:pt x="611087" y="6779"/>
                  <a:pt x="910267" y="-17404"/>
                  <a:pt x="1160583" y="0"/>
                </a:cubicBezTo>
                <a:cubicBezTo>
                  <a:pt x="1410899" y="17404"/>
                  <a:pt x="1508007" y="-24736"/>
                  <a:pt x="1703834" y="0"/>
                </a:cubicBezTo>
                <a:cubicBezTo>
                  <a:pt x="1899661" y="24736"/>
                  <a:pt x="2083078" y="-1714"/>
                  <a:pt x="2358205" y="0"/>
                </a:cubicBezTo>
                <a:cubicBezTo>
                  <a:pt x="2633332" y="1714"/>
                  <a:pt x="2680794" y="7681"/>
                  <a:pt x="2938496" y="0"/>
                </a:cubicBezTo>
                <a:cubicBezTo>
                  <a:pt x="3196198" y="-7681"/>
                  <a:pt x="3371584" y="14190"/>
                  <a:pt x="3703987" y="0"/>
                </a:cubicBezTo>
                <a:cubicBezTo>
                  <a:pt x="3720459" y="203256"/>
                  <a:pt x="3706287" y="305626"/>
                  <a:pt x="3703987" y="594270"/>
                </a:cubicBezTo>
                <a:cubicBezTo>
                  <a:pt x="3701688" y="882914"/>
                  <a:pt x="3708874" y="1004568"/>
                  <a:pt x="3703987" y="1264404"/>
                </a:cubicBezTo>
              </a:path>
              <a:path w="3703987" h="1517291" fill="none" stroke="0" extrusionOk="0">
                <a:moveTo>
                  <a:pt x="3451100" y="1517291"/>
                </a:moveTo>
                <a:cubicBezTo>
                  <a:pt x="3478033" y="1437139"/>
                  <a:pt x="3471766" y="1399578"/>
                  <a:pt x="3501677" y="1314981"/>
                </a:cubicBezTo>
                <a:cubicBezTo>
                  <a:pt x="3542134" y="1294963"/>
                  <a:pt x="3651024" y="1279260"/>
                  <a:pt x="3703987" y="1264404"/>
                </a:cubicBezTo>
                <a:cubicBezTo>
                  <a:pt x="3585781" y="1385953"/>
                  <a:pt x="3559256" y="1426645"/>
                  <a:pt x="3451100" y="1517291"/>
                </a:cubicBezTo>
                <a:cubicBezTo>
                  <a:pt x="3314071" y="1525573"/>
                  <a:pt x="3088393" y="1512024"/>
                  <a:pt x="2864413" y="1517291"/>
                </a:cubicBezTo>
                <a:cubicBezTo>
                  <a:pt x="2640433" y="1522558"/>
                  <a:pt x="2371225" y="1488205"/>
                  <a:pt x="2139682" y="1517291"/>
                </a:cubicBezTo>
                <a:cubicBezTo>
                  <a:pt x="1908139" y="1546377"/>
                  <a:pt x="1740694" y="1540387"/>
                  <a:pt x="1552995" y="1517291"/>
                </a:cubicBezTo>
                <a:cubicBezTo>
                  <a:pt x="1365296" y="1494195"/>
                  <a:pt x="1172601" y="1526685"/>
                  <a:pt x="828264" y="1517291"/>
                </a:cubicBezTo>
                <a:cubicBezTo>
                  <a:pt x="483927" y="1507897"/>
                  <a:pt x="351829" y="1476031"/>
                  <a:pt x="0" y="1517291"/>
                </a:cubicBezTo>
                <a:cubicBezTo>
                  <a:pt x="22647" y="1351523"/>
                  <a:pt x="10183" y="1218059"/>
                  <a:pt x="0" y="1057046"/>
                </a:cubicBezTo>
                <a:cubicBezTo>
                  <a:pt x="-10183" y="896033"/>
                  <a:pt x="21257" y="707583"/>
                  <a:pt x="0" y="566455"/>
                </a:cubicBezTo>
                <a:cubicBezTo>
                  <a:pt x="-21257" y="425327"/>
                  <a:pt x="22269" y="205927"/>
                  <a:pt x="0" y="0"/>
                </a:cubicBezTo>
                <a:cubicBezTo>
                  <a:pt x="220168" y="25325"/>
                  <a:pt x="391831" y="16826"/>
                  <a:pt x="543251" y="0"/>
                </a:cubicBezTo>
                <a:cubicBezTo>
                  <a:pt x="694671" y="-16826"/>
                  <a:pt x="955795" y="7569"/>
                  <a:pt x="1160583" y="0"/>
                </a:cubicBezTo>
                <a:cubicBezTo>
                  <a:pt x="1365371" y="-7569"/>
                  <a:pt x="1506504" y="2644"/>
                  <a:pt x="1814954" y="0"/>
                </a:cubicBezTo>
                <a:cubicBezTo>
                  <a:pt x="2123404" y="-2644"/>
                  <a:pt x="2199036" y="7279"/>
                  <a:pt x="2321165" y="0"/>
                </a:cubicBezTo>
                <a:cubicBezTo>
                  <a:pt x="2443294" y="-7279"/>
                  <a:pt x="2684487" y="10253"/>
                  <a:pt x="2827377" y="0"/>
                </a:cubicBezTo>
                <a:cubicBezTo>
                  <a:pt x="2970267" y="-10253"/>
                  <a:pt x="3381833" y="-6009"/>
                  <a:pt x="3703987" y="0"/>
                </a:cubicBezTo>
                <a:cubicBezTo>
                  <a:pt x="3719269" y="311155"/>
                  <a:pt x="3682901" y="477087"/>
                  <a:pt x="3703987" y="632202"/>
                </a:cubicBezTo>
                <a:cubicBezTo>
                  <a:pt x="3725073" y="787317"/>
                  <a:pt x="3725508" y="949026"/>
                  <a:pt x="3703987" y="126440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 are provided with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training data</a:t>
            </a:r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that is labeled to predict future outcomes based on data trend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863757" y="1994401"/>
            <a:ext cx="654518" cy="265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support multiple categories of usage and are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on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such as information from the internet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71920" y="2514988"/>
            <a:ext cx="650634" cy="11117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1037298"/>
          </a:xfrm>
          <a:custGeom>
            <a:avLst/>
            <a:gdLst>
              <a:gd name="connsiteX0" fmla="*/ 0 w 1697675"/>
              <a:gd name="connsiteY0" fmla="*/ 259325 h 1037298"/>
              <a:gd name="connsiteX1" fmla="*/ 1438351 w 1697675"/>
              <a:gd name="connsiteY1" fmla="*/ 259325 h 1037298"/>
              <a:gd name="connsiteX2" fmla="*/ 1438351 w 1697675"/>
              <a:gd name="connsiteY2" fmla="*/ 1037298 h 1037298"/>
              <a:gd name="connsiteX3" fmla="*/ 0 w 1697675"/>
              <a:gd name="connsiteY3" fmla="*/ 1037298 h 1037298"/>
              <a:gd name="connsiteX4" fmla="*/ 0 w 1697675"/>
              <a:gd name="connsiteY4" fmla="*/ 259325 h 1037298"/>
              <a:gd name="connsiteX0" fmla="*/ 1438351 w 1697675"/>
              <a:gd name="connsiteY0" fmla="*/ 259325 h 1037298"/>
              <a:gd name="connsiteX1" fmla="*/ 1697675 w 1697675"/>
              <a:gd name="connsiteY1" fmla="*/ 0 h 1037298"/>
              <a:gd name="connsiteX2" fmla="*/ 1697675 w 1697675"/>
              <a:gd name="connsiteY2" fmla="*/ 777974 h 1037298"/>
              <a:gd name="connsiteX3" fmla="*/ 1438351 w 1697675"/>
              <a:gd name="connsiteY3" fmla="*/ 1037298 h 1037298"/>
              <a:gd name="connsiteX4" fmla="*/ 1438351 w 1697675"/>
              <a:gd name="connsiteY4" fmla="*/ 259325 h 1037298"/>
              <a:gd name="connsiteX0" fmla="*/ 0 w 1697675"/>
              <a:gd name="connsiteY0" fmla="*/ 259325 h 1037298"/>
              <a:gd name="connsiteX1" fmla="*/ 259325 w 1697675"/>
              <a:gd name="connsiteY1" fmla="*/ 0 h 1037298"/>
              <a:gd name="connsiteX2" fmla="*/ 1697675 w 1697675"/>
              <a:gd name="connsiteY2" fmla="*/ 0 h 1037298"/>
              <a:gd name="connsiteX3" fmla="*/ 1438351 w 1697675"/>
              <a:gd name="connsiteY3" fmla="*/ 259325 h 1037298"/>
              <a:gd name="connsiteX4" fmla="*/ 0 w 1697675"/>
              <a:gd name="connsiteY4" fmla="*/ 259325 h 1037298"/>
              <a:gd name="connsiteX0" fmla="*/ 0 w 1697675"/>
              <a:gd name="connsiteY0" fmla="*/ 259325 h 1037298"/>
              <a:gd name="connsiteX1" fmla="*/ 259325 w 1697675"/>
              <a:gd name="connsiteY1" fmla="*/ 0 h 1037298"/>
              <a:gd name="connsiteX2" fmla="*/ 1697675 w 1697675"/>
              <a:gd name="connsiteY2" fmla="*/ 0 h 1037298"/>
              <a:gd name="connsiteX3" fmla="*/ 1697675 w 1697675"/>
              <a:gd name="connsiteY3" fmla="*/ 777974 h 1037298"/>
              <a:gd name="connsiteX4" fmla="*/ 1438351 w 1697675"/>
              <a:gd name="connsiteY4" fmla="*/ 1037298 h 1037298"/>
              <a:gd name="connsiteX5" fmla="*/ 0 w 1697675"/>
              <a:gd name="connsiteY5" fmla="*/ 1037298 h 1037298"/>
              <a:gd name="connsiteX6" fmla="*/ 0 w 1697675"/>
              <a:gd name="connsiteY6" fmla="*/ 259325 h 1037298"/>
              <a:gd name="connsiteX7" fmla="*/ 0 w 1697675"/>
              <a:gd name="connsiteY7" fmla="*/ 259325 h 1037298"/>
              <a:gd name="connsiteX8" fmla="*/ 1438351 w 1697675"/>
              <a:gd name="connsiteY8" fmla="*/ 259325 h 1037298"/>
              <a:gd name="connsiteX9" fmla="*/ 1697675 w 1697675"/>
              <a:gd name="connsiteY9" fmla="*/ 0 h 1037298"/>
              <a:gd name="connsiteX10" fmla="*/ 1438351 w 1697675"/>
              <a:gd name="connsiteY10" fmla="*/ 259325 h 1037298"/>
              <a:gd name="connsiteX11" fmla="*/ 1438351 w 1697675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1037298" stroke="0" extrusionOk="0">
                <a:moveTo>
                  <a:pt x="0" y="259325"/>
                </a:moveTo>
                <a:cubicBezTo>
                  <a:pt x="578754" y="224094"/>
                  <a:pt x="960964" y="331010"/>
                  <a:pt x="1438351" y="259325"/>
                </a:cubicBezTo>
                <a:cubicBezTo>
                  <a:pt x="1493468" y="621805"/>
                  <a:pt x="1452545" y="920647"/>
                  <a:pt x="1438351" y="1037298"/>
                </a:cubicBezTo>
                <a:cubicBezTo>
                  <a:pt x="767436" y="1086950"/>
                  <a:pt x="273015" y="1160927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1697675" h="1037298" fill="darkenLess" stroke="0" extrusionOk="0">
                <a:moveTo>
                  <a:pt x="1438351" y="259325"/>
                </a:moveTo>
                <a:cubicBezTo>
                  <a:pt x="1541762" y="121278"/>
                  <a:pt x="1568338" y="82662"/>
                  <a:pt x="1697675" y="0"/>
                </a:cubicBezTo>
                <a:cubicBezTo>
                  <a:pt x="1646143" y="150659"/>
                  <a:pt x="1710018" y="541341"/>
                  <a:pt x="1697675" y="777974"/>
                </a:cubicBezTo>
                <a:cubicBezTo>
                  <a:pt x="1629043" y="827050"/>
                  <a:pt x="1492406" y="978692"/>
                  <a:pt x="1438351" y="1037298"/>
                </a:cubicBezTo>
                <a:cubicBezTo>
                  <a:pt x="1374416" y="739367"/>
                  <a:pt x="1469565" y="617073"/>
                  <a:pt x="1438351" y="259325"/>
                </a:cubicBezTo>
                <a:close/>
              </a:path>
              <a:path w="1697675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565349" y="-80329"/>
                  <a:pt x="1194583" y="-95526"/>
                  <a:pt x="1697675" y="0"/>
                </a:cubicBezTo>
                <a:cubicBezTo>
                  <a:pt x="1600694" y="109700"/>
                  <a:pt x="1531124" y="160371"/>
                  <a:pt x="1438351" y="259325"/>
                </a:cubicBezTo>
                <a:cubicBezTo>
                  <a:pt x="844496" y="350931"/>
                  <a:pt x="706013" y="288876"/>
                  <a:pt x="0" y="259325"/>
                </a:cubicBezTo>
                <a:close/>
              </a:path>
              <a:path w="1697675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782621" y="-11381"/>
                  <a:pt x="1156741" y="-112219"/>
                  <a:pt x="1697675" y="0"/>
                </a:cubicBezTo>
                <a:cubicBezTo>
                  <a:pt x="1689550" y="328508"/>
                  <a:pt x="1767477" y="605934"/>
                  <a:pt x="1697675" y="777974"/>
                </a:cubicBezTo>
                <a:cubicBezTo>
                  <a:pt x="1671850" y="817082"/>
                  <a:pt x="1533146" y="922613"/>
                  <a:pt x="1438351" y="1037298"/>
                </a:cubicBezTo>
                <a:cubicBezTo>
                  <a:pt x="1095782" y="984719"/>
                  <a:pt x="418464" y="1011979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61157" y="220230"/>
                  <a:pt x="1233550" y="345155"/>
                  <a:pt x="1438351" y="259325"/>
                </a:cubicBezTo>
                <a:cubicBezTo>
                  <a:pt x="1548198" y="167400"/>
                  <a:pt x="1627467" y="49532"/>
                  <a:pt x="1697675" y="0"/>
                </a:cubicBezTo>
                <a:moveTo>
                  <a:pt x="1438351" y="259325"/>
                </a:moveTo>
                <a:cubicBezTo>
                  <a:pt x="1369338" y="367352"/>
                  <a:pt x="1444339" y="859792"/>
                  <a:pt x="1438351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Model(s)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FREE!</a:t>
            </a: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Online Platforms like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OpenAI</a:t>
            </a:r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with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ChatGPT</a:t>
            </a:r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and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Hugging Face</a:t>
            </a:r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and others have made it easy to use the power of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ChatGPT</a:t>
            </a: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&lt;unsupervised&gt;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  <p:sp>
        <p:nvSpPr>
          <p:cNvPr id="2" name="Folded Corner 1">
            <a:extLst>
              <a:ext uri="{FF2B5EF4-FFF2-40B4-BE49-F238E27FC236}">
                <a16:creationId xmlns:a16="http://schemas.microsoft.com/office/drawing/2014/main" id="{47FD5451-AD4F-1902-05DC-A05DA4232FB5}"/>
              </a:ext>
            </a:extLst>
          </p:cNvPr>
          <p:cNvSpPr/>
          <p:nvPr/>
        </p:nvSpPr>
        <p:spPr>
          <a:xfrm>
            <a:off x="5820513" y="22023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 </a:t>
            </a:r>
            <a:r>
              <a:rPr lang="en-US" sz="20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Analysis</a:t>
            </a:r>
            <a:endParaRPr lang="en-US" sz="2000" dirty="0">
              <a:solidFill>
                <a:srgbClr val="FF0000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Vector Embedding</a:t>
            </a:r>
            <a:r>
              <a:rPr lang="en-US" sz="1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is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Getting started with AI/ML</a:t>
            </a: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 Embedding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produces vector embedding based on text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50" y="1831655"/>
            <a:ext cx="1374737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are vector embeddings generated?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582563" y="1479231"/>
            <a:ext cx="1890286" cy="939795"/>
          </a:xfrm>
          <a:custGeom>
            <a:avLst/>
            <a:gdLst>
              <a:gd name="connsiteX0" fmla="*/ 0 w 1890286"/>
              <a:gd name="connsiteY0" fmla="*/ 234949 h 939795"/>
              <a:gd name="connsiteX1" fmla="*/ 1655337 w 1890286"/>
              <a:gd name="connsiteY1" fmla="*/ 234949 h 939795"/>
              <a:gd name="connsiteX2" fmla="*/ 1655337 w 1890286"/>
              <a:gd name="connsiteY2" fmla="*/ 939795 h 939795"/>
              <a:gd name="connsiteX3" fmla="*/ 0 w 1890286"/>
              <a:gd name="connsiteY3" fmla="*/ 939795 h 939795"/>
              <a:gd name="connsiteX4" fmla="*/ 0 w 1890286"/>
              <a:gd name="connsiteY4" fmla="*/ 234949 h 939795"/>
              <a:gd name="connsiteX0" fmla="*/ 1655337 w 1890286"/>
              <a:gd name="connsiteY0" fmla="*/ 234949 h 939795"/>
              <a:gd name="connsiteX1" fmla="*/ 1890286 w 1890286"/>
              <a:gd name="connsiteY1" fmla="*/ 0 h 939795"/>
              <a:gd name="connsiteX2" fmla="*/ 1890286 w 1890286"/>
              <a:gd name="connsiteY2" fmla="*/ 704846 h 939795"/>
              <a:gd name="connsiteX3" fmla="*/ 1655337 w 1890286"/>
              <a:gd name="connsiteY3" fmla="*/ 939795 h 939795"/>
              <a:gd name="connsiteX4" fmla="*/ 1655337 w 1890286"/>
              <a:gd name="connsiteY4" fmla="*/ 234949 h 939795"/>
              <a:gd name="connsiteX0" fmla="*/ 0 w 1890286"/>
              <a:gd name="connsiteY0" fmla="*/ 234949 h 939795"/>
              <a:gd name="connsiteX1" fmla="*/ 234949 w 1890286"/>
              <a:gd name="connsiteY1" fmla="*/ 0 h 939795"/>
              <a:gd name="connsiteX2" fmla="*/ 1890286 w 1890286"/>
              <a:gd name="connsiteY2" fmla="*/ 0 h 939795"/>
              <a:gd name="connsiteX3" fmla="*/ 1655337 w 1890286"/>
              <a:gd name="connsiteY3" fmla="*/ 234949 h 939795"/>
              <a:gd name="connsiteX4" fmla="*/ 0 w 1890286"/>
              <a:gd name="connsiteY4" fmla="*/ 234949 h 939795"/>
              <a:gd name="connsiteX0" fmla="*/ 0 w 1890286"/>
              <a:gd name="connsiteY0" fmla="*/ 234949 h 939795"/>
              <a:gd name="connsiteX1" fmla="*/ 234949 w 1890286"/>
              <a:gd name="connsiteY1" fmla="*/ 0 h 939795"/>
              <a:gd name="connsiteX2" fmla="*/ 1890286 w 1890286"/>
              <a:gd name="connsiteY2" fmla="*/ 0 h 939795"/>
              <a:gd name="connsiteX3" fmla="*/ 1890286 w 1890286"/>
              <a:gd name="connsiteY3" fmla="*/ 704846 h 939795"/>
              <a:gd name="connsiteX4" fmla="*/ 1655337 w 1890286"/>
              <a:gd name="connsiteY4" fmla="*/ 939795 h 939795"/>
              <a:gd name="connsiteX5" fmla="*/ 0 w 1890286"/>
              <a:gd name="connsiteY5" fmla="*/ 939795 h 939795"/>
              <a:gd name="connsiteX6" fmla="*/ 0 w 1890286"/>
              <a:gd name="connsiteY6" fmla="*/ 234949 h 939795"/>
              <a:gd name="connsiteX7" fmla="*/ 0 w 1890286"/>
              <a:gd name="connsiteY7" fmla="*/ 234949 h 939795"/>
              <a:gd name="connsiteX8" fmla="*/ 1655337 w 1890286"/>
              <a:gd name="connsiteY8" fmla="*/ 234949 h 939795"/>
              <a:gd name="connsiteX9" fmla="*/ 1890286 w 1890286"/>
              <a:gd name="connsiteY9" fmla="*/ 0 h 939795"/>
              <a:gd name="connsiteX10" fmla="*/ 1655337 w 1890286"/>
              <a:gd name="connsiteY10" fmla="*/ 234949 h 939795"/>
              <a:gd name="connsiteX11" fmla="*/ 1655337 w 1890286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0286" h="939795" stroke="0" extrusionOk="0">
                <a:moveTo>
                  <a:pt x="0" y="234949"/>
                </a:moveTo>
                <a:cubicBezTo>
                  <a:pt x="299931" y="273330"/>
                  <a:pt x="1147614" y="207636"/>
                  <a:pt x="1655337" y="234949"/>
                </a:cubicBezTo>
                <a:cubicBezTo>
                  <a:pt x="1687406" y="314156"/>
                  <a:pt x="1663298" y="592907"/>
                  <a:pt x="1655337" y="939795"/>
                </a:cubicBezTo>
                <a:cubicBezTo>
                  <a:pt x="1043071" y="997286"/>
                  <a:pt x="637494" y="1018734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890286" h="939795" fill="darkenLess" stroke="0" extrusionOk="0">
                <a:moveTo>
                  <a:pt x="1655337" y="234949"/>
                </a:moveTo>
                <a:cubicBezTo>
                  <a:pt x="1702354" y="196809"/>
                  <a:pt x="1820473" y="29081"/>
                  <a:pt x="1890286" y="0"/>
                </a:cubicBezTo>
                <a:cubicBezTo>
                  <a:pt x="1913540" y="103768"/>
                  <a:pt x="1844594" y="372921"/>
                  <a:pt x="1890286" y="704846"/>
                </a:cubicBezTo>
                <a:cubicBezTo>
                  <a:pt x="1799291" y="813113"/>
                  <a:pt x="1697746" y="935079"/>
                  <a:pt x="1655337" y="939795"/>
                </a:cubicBezTo>
                <a:cubicBezTo>
                  <a:pt x="1653947" y="814145"/>
                  <a:pt x="1668668" y="360338"/>
                  <a:pt x="1655337" y="234949"/>
                </a:cubicBezTo>
                <a:close/>
              </a:path>
              <a:path w="1890286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887167" y="88366"/>
                  <a:pt x="1626628" y="24994"/>
                  <a:pt x="1890286" y="0"/>
                </a:cubicBezTo>
                <a:cubicBezTo>
                  <a:pt x="1856443" y="30071"/>
                  <a:pt x="1721942" y="161511"/>
                  <a:pt x="1655337" y="234949"/>
                </a:cubicBezTo>
                <a:cubicBezTo>
                  <a:pt x="1371911" y="331709"/>
                  <a:pt x="455083" y="133292"/>
                  <a:pt x="0" y="234949"/>
                </a:cubicBezTo>
                <a:close/>
              </a:path>
              <a:path w="1890286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50842" y="-35925"/>
                  <a:pt x="1332422" y="77471"/>
                  <a:pt x="1890286" y="0"/>
                </a:cubicBezTo>
                <a:cubicBezTo>
                  <a:pt x="1910869" y="217527"/>
                  <a:pt x="1847249" y="462477"/>
                  <a:pt x="1890286" y="704846"/>
                </a:cubicBezTo>
                <a:cubicBezTo>
                  <a:pt x="1811437" y="770866"/>
                  <a:pt x="1764196" y="837766"/>
                  <a:pt x="1655337" y="939795"/>
                </a:cubicBezTo>
                <a:cubicBezTo>
                  <a:pt x="1466025" y="959148"/>
                  <a:pt x="381663" y="923319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583991" y="327639"/>
                  <a:pt x="1370740" y="270847"/>
                  <a:pt x="1655337" y="234949"/>
                </a:cubicBezTo>
                <a:cubicBezTo>
                  <a:pt x="1762061" y="110864"/>
                  <a:pt x="1815157" y="55126"/>
                  <a:pt x="1890286" y="0"/>
                </a:cubicBezTo>
                <a:moveTo>
                  <a:pt x="1655337" y="234949"/>
                </a:moveTo>
                <a:cubicBezTo>
                  <a:pt x="1711494" y="405021"/>
                  <a:pt x="1693578" y="697471"/>
                  <a:pt x="1655337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 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&lt;text-embedding&gt; </a:t>
            </a:r>
            <a:endParaRPr lang="en-US" sz="12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endParaRPr lang="en-US" sz="9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196679" y="2632579"/>
            <a:ext cx="617482" cy="1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D089FC-7E71-00A1-0C8F-1834DA774381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</p:txBody>
      </p: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3200255" y="3445874"/>
            <a:ext cx="226398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Vector embedding</a:t>
            </a:r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27405" y="1925241"/>
            <a:ext cx="563212" cy="196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perform sentiment analysis?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569309" y="1661593"/>
            <a:ext cx="1458096" cy="755476"/>
          </a:xfrm>
          <a:custGeom>
            <a:avLst/>
            <a:gdLst>
              <a:gd name="connsiteX0" fmla="*/ 0 w 1458096"/>
              <a:gd name="connsiteY0" fmla="*/ 188869 h 755476"/>
              <a:gd name="connsiteX1" fmla="*/ 1269227 w 1458096"/>
              <a:gd name="connsiteY1" fmla="*/ 188869 h 755476"/>
              <a:gd name="connsiteX2" fmla="*/ 1269227 w 1458096"/>
              <a:gd name="connsiteY2" fmla="*/ 755476 h 755476"/>
              <a:gd name="connsiteX3" fmla="*/ 0 w 1458096"/>
              <a:gd name="connsiteY3" fmla="*/ 755476 h 755476"/>
              <a:gd name="connsiteX4" fmla="*/ 0 w 1458096"/>
              <a:gd name="connsiteY4" fmla="*/ 188869 h 755476"/>
              <a:gd name="connsiteX0" fmla="*/ 1269227 w 1458096"/>
              <a:gd name="connsiteY0" fmla="*/ 188869 h 755476"/>
              <a:gd name="connsiteX1" fmla="*/ 1458096 w 1458096"/>
              <a:gd name="connsiteY1" fmla="*/ 0 h 755476"/>
              <a:gd name="connsiteX2" fmla="*/ 1458096 w 1458096"/>
              <a:gd name="connsiteY2" fmla="*/ 566607 h 755476"/>
              <a:gd name="connsiteX3" fmla="*/ 1269227 w 1458096"/>
              <a:gd name="connsiteY3" fmla="*/ 755476 h 755476"/>
              <a:gd name="connsiteX4" fmla="*/ 1269227 w 1458096"/>
              <a:gd name="connsiteY4" fmla="*/ 188869 h 755476"/>
              <a:gd name="connsiteX0" fmla="*/ 0 w 1458096"/>
              <a:gd name="connsiteY0" fmla="*/ 188869 h 755476"/>
              <a:gd name="connsiteX1" fmla="*/ 188869 w 1458096"/>
              <a:gd name="connsiteY1" fmla="*/ 0 h 755476"/>
              <a:gd name="connsiteX2" fmla="*/ 1458096 w 1458096"/>
              <a:gd name="connsiteY2" fmla="*/ 0 h 755476"/>
              <a:gd name="connsiteX3" fmla="*/ 1269227 w 1458096"/>
              <a:gd name="connsiteY3" fmla="*/ 188869 h 755476"/>
              <a:gd name="connsiteX4" fmla="*/ 0 w 1458096"/>
              <a:gd name="connsiteY4" fmla="*/ 188869 h 755476"/>
              <a:gd name="connsiteX0" fmla="*/ 0 w 1458096"/>
              <a:gd name="connsiteY0" fmla="*/ 188869 h 755476"/>
              <a:gd name="connsiteX1" fmla="*/ 188869 w 1458096"/>
              <a:gd name="connsiteY1" fmla="*/ 0 h 755476"/>
              <a:gd name="connsiteX2" fmla="*/ 1458096 w 1458096"/>
              <a:gd name="connsiteY2" fmla="*/ 0 h 755476"/>
              <a:gd name="connsiteX3" fmla="*/ 1458096 w 1458096"/>
              <a:gd name="connsiteY3" fmla="*/ 566607 h 755476"/>
              <a:gd name="connsiteX4" fmla="*/ 1269227 w 1458096"/>
              <a:gd name="connsiteY4" fmla="*/ 755476 h 755476"/>
              <a:gd name="connsiteX5" fmla="*/ 0 w 1458096"/>
              <a:gd name="connsiteY5" fmla="*/ 755476 h 755476"/>
              <a:gd name="connsiteX6" fmla="*/ 0 w 1458096"/>
              <a:gd name="connsiteY6" fmla="*/ 188869 h 755476"/>
              <a:gd name="connsiteX7" fmla="*/ 0 w 1458096"/>
              <a:gd name="connsiteY7" fmla="*/ 188869 h 755476"/>
              <a:gd name="connsiteX8" fmla="*/ 1269227 w 1458096"/>
              <a:gd name="connsiteY8" fmla="*/ 188869 h 755476"/>
              <a:gd name="connsiteX9" fmla="*/ 1458096 w 1458096"/>
              <a:gd name="connsiteY9" fmla="*/ 0 h 755476"/>
              <a:gd name="connsiteX10" fmla="*/ 1269227 w 1458096"/>
              <a:gd name="connsiteY10" fmla="*/ 188869 h 755476"/>
              <a:gd name="connsiteX11" fmla="*/ 1269227 w 1458096"/>
              <a:gd name="connsiteY11" fmla="*/ 755476 h 75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8096" h="755476" stroke="0" extrusionOk="0">
                <a:moveTo>
                  <a:pt x="0" y="188869"/>
                </a:moveTo>
                <a:cubicBezTo>
                  <a:pt x="187776" y="198527"/>
                  <a:pt x="1105279" y="232379"/>
                  <a:pt x="1269227" y="188869"/>
                </a:cubicBezTo>
                <a:cubicBezTo>
                  <a:pt x="1221424" y="428086"/>
                  <a:pt x="1235158" y="671972"/>
                  <a:pt x="1269227" y="755476"/>
                </a:cubicBezTo>
                <a:cubicBezTo>
                  <a:pt x="1076669" y="842068"/>
                  <a:pt x="609259" y="845721"/>
                  <a:pt x="0" y="755476"/>
                </a:cubicBezTo>
                <a:cubicBezTo>
                  <a:pt x="31935" y="577643"/>
                  <a:pt x="6076" y="245661"/>
                  <a:pt x="0" y="188869"/>
                </a:cubicBezTo>
                <a:close/>
              </a:path>
              <a:path w="1458096" h="755476" fill="darkenLess" stroke="0" extrusionOk="0">
                <a:moveTo>
                  <a:pt x="1269227" y="188869"/>
                </a:moveTo>
                <a:cubicBezTo>
                  <a:pt x="1285190" y="145759"/>
                  <a:pt x="1391318" y="69017"/>
                  <a:pt x="1458096" y="0"/>
                </a:cubicBezTo>
                <a:cubicBezTo>
                  <a:pt x="1463379" y="276073"/>
                  <a:pt x="1499360" y="379468"/>
                  <a:pt x="1458096" y="566607"/>
                </a:cubicBezTo>
                <a:cubicBezTo>
                  <a:pt x="1383049" y="650722"/>
                  <a:pt x="1309734" y="706702"/>
                  <a:pt x="1269227" y="755476"/>
                </a:cubicBezTo>
                <a:cubicBezTo>
                  <a:pt x="1231392" y="550884"/>
                  <a:pt x="1299162" y="257657"/>
                  <a:pt x="1269227" y="188869"/>
                </a:cubicBezTo>
                <a:close/>
              </a:path>
              <a:path w="1458096" h="755476" fill="lightenLess" stroke="0" extrusionOk="0">
                <a:moveTo>
                  <a:pt x="0" y="188869"/>
                </a:moveTo>
                <a:cubicBezTo>
                  <a:pt x="98766" y="99174"/>
                  <a:pt x="143437" y="12698"/>
                  <a:pt x="188869" y="0"/>
                </a:cubicBezTo>
                <a:cubicBezTo>
                  <a:pt x="685239" y="-46218"/>
                  <a:pt x="1324734" y="15043"/>
                  <a:pt x="1458096" y="0"/>
                </a:cubicBezTo>
                <a:cubicBezTo>
                  <a:pt x="1396274" y="37409"/>
                  <a:pt x="1312869" y="167603"/>
                  <a:pt x="1269227" y="188869"/>
                </a:cubicBezTo>
                <a:cubicBezTo>
                  <a:pt x="647168" y="98365"/>
                  <a:pt x="212701" y="124180"/>
                  <a:pt x="0" y="188869"/>
                </a:cubicBezTo>
                <a:close/>
              </a:path>
              <a:path w="1458096" h="755476" fill="none" extrusionOk="0">
                <a:moveTo>
                  <a:pt x="0" y="188869"/>
                </a:moveTo>
                <a:cubicBezTo>
                  <a:pt x="12574" y="154372"/>
                  <a:pt x="111362" y="78976"/>
                  <a:pt x="188869" y="0"/>
                </a:cubicBezTo>
                <a:cubicBezTo>
                  <a:pt x="688887" y="-88630"/>
                  <a:pt x="1156251" y="-62984"/>
                  <a:pt x="1458096" y="0"/>
                </a:cubicBezTo>
                <a:cubicBezTo>
                  <a:pt x="1489516" y="228836"/>
                  <a:pt x="1486560" y="393799"/>
                  <a:pt x="1458096" y="566607"/>
                </a:cubicBezTo>
                <a:cubicBezTo>
                  <a:pt x="1399910" y="642315"/>
                  <a:pt x="1349468" y="683859"/>
                  <a:pt x="1269227" y="755476"/>
                </a:cubicBezTo>
                <a:cubicBezTo>
                  <a:pt x="702147" y="830834"/>
                  <a:pt x="291836" y="781071"/>
                  <a:pt x="0" y="755476"/>
                </a:cubicBezTo>
                <a:cubicBezTo>
                  <a:pt x="-23621" y="561628"/>
                  <a:pt x="42920" y="376209"/>
                  <a:pt x="0" y="188869"/>
                </a:cubicBezTo>
                <a:close/>
                <a:moveTo>
                  <a:pt x="0" y="188869"/>
                </a:moveTo>
                <a:cubicBezTo>
                  <a:pt x="496295" y="149675"/>
                  <a:pt x="896592" y="187303"/>
                  <a:pt x="1269227" y="188869"/>
                </a:cubicBezTo>
                <a:cubicBezTo>
                  <a:pt x="1290437" y="169680"/>
                  <a:pt x="1375348" y="101092"/>
                  <a:pt x="1458096" y="0"/>
                </a:cubicBezTo>
                <a:moveTo>
                  <a:pt x="1269227" y="188869"/>
                </a:moveTo>
                <a:cubicBezTo>
                  <a:pt x="1275914" y="303153"/>
                  <a:pt x="1302716" y="614877"/>
                  <a:pt x="1269227" y="755476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&lt;embedding&gt;</a:t>
            </a:r>
          </a:p>
          <a:p>
            <a:pPr algn="ctr"/>
            <a:endParaRPr lang="en-US" sz="1200" dirty="0">
              <a:latin typeface="Chalkduster" panose="03050602040202020205" pitchFamily="66" charset="77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753310" y="2207139"/>
            <a:ext cx="284906" cy="5120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114801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&lt;text-classification&gt;</a:t>
            </a:r>
          </a:p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382646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274508"/>
          </a:xfrm>
          <a:custGeom>
            <a:avLst/>
            <a:gdLst>
              <a:gd name="connsiteX0" fmla="*/ 0 w 2263987"/>
              <a:gd name="connsiteY0" fmla="*/ 0 h 2274508"/>
              <a:gd name="connsiteX1" fmla="*/ 543357 w 2263987"/>
              <a:gd name="connsiteY1" fmla="*/ 0 h 2274508"/>
              <a:gd name="connsiteX2" fmla="*/ 1041434 w 2263987"/>
              <a:gd name="connsiteY2" fmla="*/ 0 h 2274508"/>
              <a:gd name="connsiteX3" fmla="*/ 1652711 w 2263987"/>
              <a:gd name="connsiteY3" fmla="*/ 0 h 2274508"/>
              <a:gd name="connsiteX4" fmla="*/ 2263987 w 2263987"/>
              <a:gd name="connsiteY4" fmla="*/ 0 h 2274508"/>
              <a:gd name="connsiteX5" fmla="*/ 2263987 w 2263987"/>
              <a:gd name="connsiteY5" fmla="*/ 455321 h 2274508"/>
              <a:gd name="connsiteX6" fmla="*/ 2263987 w 2263987"/>
              <a:gd name="connsiteY6" fmla="*/ 891669 h 2274508"/>
              <a:gd name="connsiteX7" fmla="*/ 2263987 w 2263987"/>
              <a:gd name="connsiteY7" fmla="*/ 1365962 h 2274508"/>
              <a:gd name="connsiteX8" fmla="*/ 2263987 w 2263987"/>
              <a:gd name="connsiteY8" fmla="*/ 1897169 h 2274508"/>
              <a:gd name="connsiteX9" fmla="*/ 1886648 w 2263987"/>
              <a:gd name="connsiteY9" fmla="*/ 2274508 h 2274508"/>
              <a:gd name="connsiteX10" fmla="*/ 1414986 w 2263987"/>
              <a:gd name="connsiteY10" fmla="*/ 2274508 h 2274508"/>
              <a:gd name="connsiteX11" fmla="*/ 962190 w 2263987"/>
              <a:gd name="connsiteY11" fmla="*/ 2274508 h 2274508"/>
              <a:gd name="connsiteX12" fmla="*/ 471662 w 2263987"/>
              <a:gd name="connsiteY12" fmla="*/ 2274508 h 2274508"/>
              <a:gd name="connsiteX13" fmla="*/ 0 w 2263987"/>
              <a:gd name="connsiteY13" fmla="*/ 2274508 h 2274508"/>
              <a:gd name="connsiteX14" fmla="*/ 0 w 2263987"/>
              <a:gd name="connsiteY14" fmla="*/ 1660391 h 2274508"/>
              <a:gd name="connsiteX15" fmla="*/ 0 w 2263987"/>
              <a:gd name="connsiteY15" fmla="*/ 1069019 h 2274508"/>
              <a:gd name="connsiteX16" fmla="*/ 0 w 2263987"/>
              <a:gd name="connsiteY16" fmla="*/ 0 h 2274508"/>
              <a:gd name="connsiteX0" fmla="*/ 1886648 w 2263987"/>
              <a:gd name="connsiteY0" fmla="*/ 2274508 h 2274508"/>
              <a:gd name="connsiteX1" fmla="*/ 1962116 w 2263987"/>
              <a:gd name="connsiteY1" fmla="*/ 1972637 h 2274508"/>
              <a:gd name="connsiteX2" fmla="*/ 2263987 w 2263987"/>
              <a:gd name="connsiteY2" fmla="*/ 1897169 h 2274508"/>
              <a:gd name="connsiteX3" fmla="*/ 1886648 w 2263987"/>
              <a:gd name="connsiteY3" fmla="*/ 2274508 h 2274508"/>
              <a:gd name="connsiteX0" fmla="*/ 1886648 w 2263987"/>
              <a:gd name="connsiteY0" fmla="*/ 2274508 h 2274508"/>
              <a:gd name="connsiteX1" fmla="*/ 1962116 w 2263987"/>
              <a:gd name="connsiteY1" fmla="*/ 1972637 h 2274508"/>
              <a:gd name="connsiteX2" fmla="*/ 2263987 w 2263987"/>
              <a:gd name="connsiteY2" fmla="*/ 1897169 h 2274508"/>
              <a:gd name="connsiteX3" fmla="*/ 1886648 w 2263987"/>
              <a:gd name="connsiteY3" fmla="*/ 2274508 h 2274508"/>
              <a:gd name="connsiteX4" fmla="*/ 1414986 w 2263987"/>
              <a:gd name="connsiteY4" fmla="*/ 2274508 h 2274508"/>
              <a:gd name="connsiteX5" fmla="*/ 905591 w 2263987"/>
              <a:gd name="connsiteY5" fmla="*/ 2274508 h 2274508"/>
              <a:gd name="connsiteX6" fmla="*/ 0 w 2263987"/>
              <a:gd name="connsiteY6" fmla="*/ 2274508 h 2274508"/>
              <a:gd name="connsiteX7" fmla="*/ 0 w 2263987"/>
              <a:gd name="connsiteY7" fmla="*/ 1683136 h 2274508"/>
              <a:gd name="connsiteX8" fmla="*/ 0 w 2263987"/>
              <a:gd name="connsiteY8" fmla="*/ 1114509 h 2274508"/>
              <a:gd name="connsiteX9" fmla="*/ 0 w 2263987"/>
              <a:gd name="connsiteY9" fmla="*/ 523137 h 2274508"/>
              <a:gd name="connsiteX10" fmla="*/ 0 w 2263987"/>
              <a:gd name="connsiteY10" fmla="*/ 0 h 2274508"/>
              <a:gd name="connsiteX11" fmla="*/ 565997 w 2263987"/>
              <a:gd name="connsiteY11" fmla="*/ 0 h 2274508"/>
              <a:gd name="connsiteX12" fmla="*/ 1154633 w 2263987"/>
              <a:gd name="connsiteY12" fmla="*/ 0 h 2274508"/>
              <a:gd name="connsiteX13" fmla="*/ 1765910 w 2263987"/>
              <a:gd name="connsiteY13" fmla="*/ 0 h 2274508"/>
              <a:gd name="connsiteX14" fmla="*/ 2263987 w 2263987"/>
              <a:gd name="connsiteY14" fmla="*/ 0 h 2274508"/>
              <a:gd name="connsiteX15" fmla="*/ 2263987 w 2263987"/>
              <a:gd name="connsiteY15" fmla="*/ 436349 h 2274508"/>
              <a:gd name="connsiteX16" fmla="*/ 2263987 w 2263987"/>
              <a:gd name="connsiteY16" fmla="*/ 891669 h 2274508"/>
              <a:gd name="connsiteX17" fmla="*/ 2263987 w 2263987"/>
              <a:gd name="connsiteY17" fmla="*/ 1384933 h 2274508"/>
              <a:gd name="connsiteX18" fmla="*/ 2263987 w 2263987"/>
              <a:gd name="connsiteY18" fmla="*/ 1897169 h 227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274508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88407" y="130572"/>
                  <a:pt x="2245018" y="245003"/>
                  <a:pt x="2263987" y="455321"/>
                </a:cubicBezTo>
                <a:cubicBezTo>
                  <a:pt x="2282956" y="665639"/>
                  <a:pt x="2253404" y="678886"/>
                  <a:pt x="2263987" y="891669"/>
                </a:cubicBezTo>
                <a:cubicBezTo>
                  <a:pt x="2274570" y="1104452"/>
                  <a:pt x="2263386" y="1176219"/>
                  <a:pt x="2263987" y="1365962"/>
                </a:cubicBezTo>
                <a:cubicBezTo>
                  <a:pt x="2264588" y="1555705"/>
                  <a:pt x="2220705" y="1744828"/>
                  <a:pt x="2263987" y="1897169"/>
                </a:cubicBezTo>
                <a:cubicBezTo>
                  <a:pt x="2137027" y="2084260"/>
                  <a:pt x="1993850" y="2137139"/>
                  <a:pt x="1886648" y="2274508"/>
                </a:cubicBezTo>
                <a:cubicBezTo>
                  <a:pt x="1725188" y="2288592"/>
                  <a:pt x="1580607" y="2267377"/>
                  <a:pt x="1414986" y="2274508"/>
                </a:cubicBezTo>
                <a:cubicBezTo>
                  <a:pt x="1249365" y="2281639"/>
                  <a:pt x="1128041" y="2254526"/>
                  <a:pt x="962190" y="2274508"/>
                </a:cubicBezTo>
                <a:cubicBezTo>
                  <a:pt x="796339" y="2294490"/>
                  <a:pt x="607974" y="2219358"/>
                  <a:pt x="471662" y="2274508"/>
                </a:cubicBezTo>
                <a:cubicBezTo>
                  <a:pt x="335350" y="2329658"/>
                  <a:pt x="185874" y="2221290"/>
                  <a:pt x="0" y="2274508"/>
                </a:cubicBezTo>
                <a:cubicBezTo>
                  <a:pt x="-57273" y="2112547"/>
                  <a:pt x="66887" y="1936215"/>
                  <a:pt x="0" y="1660391"/>
                </a:cubicBezTo>
                <a:cubicBezTo>
                  <a:pt x="-66887" y="1384567"/>
                  <a:pt x="49327" y="1226122"/>
                  <a:pt x="0" y="1069019"/>
                </a:cubicBezTo>
                <a:cubicBezTo>
                  <a:pt x="-49327" y="911916"/>
                  <a:pt x="81036" y="291478"/>
                  <a:pt x="0" y="0"/>
                </a:cubicBezTo>
                <a:close/>
              </a:path>
              <a:path w="2263987" h="2274508" fill="darkenLess" stroke="0" extrusionOk="0">
                <a:moveTo>
                  <a:pt x="1886648" y="2274508"/>
                </a:moveTo>
                <a:cubicBezTo>
                  <a:pt x="1905818" y="2125606"/>
                  <a:pt x="1951686" y="2126533"/>
                  <a:pt x="1962116" y="1972637"/>
                </a:cubicBezTo>
                <a:cubicBezTo>
                  <a:pt x="2029653" y="1928739"/>
                  <a:pt x="2154918" y="1960495"/>
                  <a:pt x="2263987" y="1897169"/>
                </a:cubicBezTo>
                <a:cubicBezTo>
                  <a:pt x="2087306" y="2090257"/>
                  <a:pt x="2002443" y="2153108"/>
                  <a:pt x="1886648" y="2274508"/>
                </a:cubicBezTo>
                <a:close/>
              </a:path>
              <a:path w="2263987" h="2274508" fill="none" extrusionOk="0">
                <a:moveTo>
                  <a:pt x="1886648" y="2274508"/>
                </a:moveTo>
                <a:cubicBezTo>
                  <a:pt x="1880322" y="2179376"/>
                  <a:pt x="1964970" y="2042185"/>
                  <a:pt x="1962116" y="1972637"/>
                </a:cubicBezTo>
                <a:cubicBezTo>
                  <a:pt x="2025448" y="1936142"/>
                  <a:pt x="2188804" y="1921802"/>
                  <a:pt x="2263987" y="1897169"/>
                </a:cubicBezTo>
                <a:cubicBezTo>
                  <a:pt x="2155395" y="2014774"/>
                  <a:pt x="2011896" y="2070346"/>
                  <a:pt x="1886648" y="2274508"/>
                </a:cubicBezTo>
                <a:cubicBezTo>
                  <a:pt x="1656467" y="2316572"/>
                  <a:pt x="1616753" y="2251569"/>
                  <a:pt x="1414986" y="2274508"/>
                </a:cubicBezTo>
                <a:cubicBezTo>
                  <a:pt x="1213219" y="2297447"/>
                  <a:pt x="1031965" y="2247964"/>
                  <a:pt x="905591" y="2274508"/>
                </a:cubicBezTo>
                <a:cubicBezTo>
                  <a:pt x="779218" y="2301052"/>
                  <a:pt x="364394" y="2198750"/>
                  <a:pt x="0" y="2274508"/>
                </a:cubicBezTo>
                <a:cubicBezTo>
                  <a:pt x="-62072" y="2023616"/>
                  <a:pt x="14126" y="1916058"/>
                  <a:pt x="0" y="1683136"/>
                </a:cubicBezTo>
                <a:cubicBezTo>
                  <a:pt x="-14126" y="1450214"/>
                  <a:pt x="5" y="1321196"/>
                  <a:pt x="0" y="1114509"/>
                </a:cubicBezTo>
                <a:cubicBezTo>
                  <a:pt x="-5" y="907822"/>
                  <a:pt x="2804" y="760516"/>
                  <a:pt x="0" y="523137"/>
                </a:cubicBezTo>
                <a:cubicBezTo>
                  <a:pt x="-2804" y="285758"/>
                  <a:pt x="61953" y="107235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301918" y="136300"/>
                  <a:pt x="2219327" y="258566"/>
                  <a:pt x="2263987" y="436349"/>
                </a:cubicBezTo>
                <a:cubicBezTo>
                  <a:pt x="2308647" y="614132"/>
                  <a:pt x="2236321" y="674783"/>
                  <a:pt x="2263987" y="891669"/>
                </a:cubicBezTo>
                <a:cubicBezTo>
                  <a:pt x="2291653" y="1108555"/>
                  <a:pt x="2208284" y="1284377"/>
                  <a:pt x="2263987" y="1384933"/>
                </a:cubicBezTo>
                <a:cubicBezTo>
                  <a:pt x="2319690" y="1485489"/>
                  <a:pt x="2228083" y="1699424"/>
                  <a:pt x="2263987" y="1897169"/>
                </a:cubicBezTo>
              </a:path>
              <a:path w="2263987" h="2274508" fill="none" stroke="0" extrusionOk="0">
                <a:moveTo>
                  <a:pt x="1886648" y="2274508"/>
                </a:moveTo>
                <a:cubicBezTo>
                  <a:pt x="1908740" y="2140130"/>
                  <a:pt x="1938503" y="2099963"/>
                  <a:pt x="1962116" y="1972637"/>
                </a:cubicBezTo>
                <a:cubicBezTo>
                  <a:pt x="2045376" y="1917913"/>
                  <a:pt x="2194405" y="1941362"/>
                  <a:pt x="2263987" y="1897169"/>
                </a:cubicBezTo>
                <a:cubicBezTo>
                  <a:pt x="2115977" y="2101044"/>
                  <a:pt x="1970602" y="2101283"/>
                  <a:pt x="1886648" y="2274508"/>
                </a:cubicBezTo>
                <a:cubicBezTo>
                  <a:pt x="1721894" y="2302162"/>
                  <a:pt x="1599252" y="2215925"/>
                  <a:pt x="1396120" y="2274508"/>
                </a:cubicBezTo>
                <a:cubicBezTo>
                  <a:pt x="1192988" y="2333091"/>
                  <a:pt x="1052169" y="2252185"/>
                  <a:pt x="962190" y="2274508"/>
                </a:cubicBezTo>
                <a:cubicBezTo>
                  <a:pt x="872211" y="2296831"/>
                  <a:pt x="603462" y="2268829"/>
                  <a:pt x="471662" y="2274508"/>
                </a:cubicBezTo>
                <a:cubicBezTo>
                  <a:pt x="339862" y="2280187"/>
                  <a:pt x="195548" y="2224347"/>
                  <a:pt x="0" y="2274508"/>
                </a:cubicBezTo>
                <a:cubicBezTo>
                  <a:pt x="-16047" y="2133694"/>
                  <a:pt x="7110" y="1834706"/>
                  <a:pt x="0" y="1683136"/>
                </a:cubicBezTo>
                <a:cubicBezTo>
                  <a:pt x="-7110" y="1531566"/>
                  <a:pt x="37929" y="1334192"/>
                  <a:pt x="0" y="1091764"/>
                </a:cubicBezTo>
                <a:cubicBezTo>
                  <a:pt x="-37929" y="849336"/>
                  <a:pt x="7250" y="523181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312451" y="167099"/>
                  <a:pt x="2235219" y="317021"/>
                  <a:pt x="2263987" y="493264"/>
                </a:cubicBezTo>
                <a:cubicBezTo>
                  <a:pt x="2292755" y="669507"/>
                  <a:pt x="2244246" y="826089"/>
                  <a:pt x="2263987" y="929613"/>
                </a:cubicBezTo>
                <a:cubicBezTo>
                  <a:pt x="2283728" y="1033137"/>
                  <a:pt x="2242577" y="1250483"/>
                  <a:pt x="2263987" y="1441848"/>
                </a:cubicBezTo>
                <a:cubicBezTo>
                  <a:pt x="2285397" y="1633213"/>
                  <a:pt x="2212894" y="1721828"/>
                  <a:pt x="2263987" y="1897169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Text classification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determines sentiment such as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-2=VERY_NEGATIVE,</a:t>
            </a:r>
            <a:br>
              <a:rPr lang="en-US" sz="14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en-US" sz="14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-1=NEGATIVE, </a:t>
            </a:r>
            <a:br>
              <a:rPr lang="en-US" sz="14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0=NEUTRAL, 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1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1=POSITIVE</a:t>
            </a:r>
            <a:br>
              <a:rPr lang="en-US" sz="1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en-US" sz="1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2=VERY_POSTIVE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766119" y="2898572"/>
            <a:ext cx="147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 love my awesome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perform sentiment analysis?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Spring AI 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Spring AI</a:t>
              </a:r>
              <a:endParaRPr lang="en-US" sz="1800" dirty="0">
                <a:solidFill>
                  <a:schemeClr val="accent6"/>
                </a:solidFill>
                <a:latin typeface="Chalkduster" panose="03050602040202020205" pitchFamily="66" charset="77"/>
              </a:endParaRP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App(s)</a:t>
              </a:r>
              <a:endParaRPr lang="en-US" sz="18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48842" y="2950128"/>
            <a:ext cx="1698771" cy="1499175"/>
            <a:chOff x="1128320" y="1914019"/>
            <a:chExt cx="1698771" cy="149917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Event Broker</a:t>
              </a:r>
              <a:endParaRPr lang="en-US" sz="1600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68" y="2402650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7068384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apps receive data for sentiment analysis?</a:t>
            </a:r>
            <a:endParaRPr lang="en-US"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532838" y="2457166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Event brokers provides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real-time</a:t>
            </a:r>
            <a:r>
              <a:rPr lang="en-US" sz="18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information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670292" y="3348627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4747614" y="3289113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41F595-AB7B-60CD-BBBB-30CCADF12982}"/>
              </a:ext>
            </a:extLst>
          </p:cNvPr>
          <p:cNvGrpSpPr/>
          <p:nvPr/>
        </p:nvGrpSpPr>
        <p:grpSpPr>
          <a:xfrm>
            <a:off x="5663780" y="2596448"/>
            <a:ext cx="1597160" cy="1225207"/>
            <a:chOff x="2864955" y="1846453"/>
            <a:chExt cx="1597160" cy="12252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4D1E4A-7B0B-339A-0492-D64E4416355B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  <a:p>
              <a:pPr algn="ctr"/>
              <a:r>
                <a:rPr lang="en-US" sz="1800" dirty="0">
                  <a:solidFill>
                    <a:schemeClr val="accent6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Spring AI</a:t>
              </a:r>
              <a:endParaRPr lang="en-US" sz="1800" dirty="0">
                <a:solidFill>
                  <a:schemeClr val="accent6"/>
                </a:solidFill>
                <a:latin typeface="Chalkduster" panose="03050602040202020205" pitchFamily="66" charset="77"/>
              </a:endParaRP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App(s)</a:t>
              </a:r>
              <a:endParaRPr lang="en-US" sz="18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D7EAE4-8082-FC65-ACA8-C9F29EAA9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560731"/>
            <a:chOff x="1128320" y="1914019"/>
            <a:chExt cx="1698771" cy="1560731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Event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Broker</a:t>
              </a:r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646692"/>
            <a:ext cx="1793103" cy="1745985"/>
          </a:xfrm>
          <a:custGeom>
            <a:avLst/>
            <a:gdLst>
              <a:gd name="connsiteX0" fmla="*/ 0 w 1793103"/>
              <a:gd name="connsiteY0" fmla="*/ 0 h 1745985"/>
              <a:gd name="connsiteX1" fmla="*/ 579770 w 1793103"/>
              <a:gd name="connsiteY1" fmla="*/ 0 h 1745985"/>
              <a:gd name="connsiteX2" fmla="*/ 1123678 w 1793103"/>
              <a:gd name="connsiteY2" fmla="*/ 0 h 1745985"/>
              <a:gd name="connsiteX3" fmla="*/ 1793103 w 1793103"/>
              <a:gd name="connsiteY3" fmla="*/ 0 h 1745985"/>
              <a:gd name="connsiteX4" fmla="*/ 1793103 w 1793103"/>
              <a:gd name="connsiteY4" fmla="*/ 470444 h 1745985"/>
              <a:gd name="connsiteX5" fmla="*/ 1793103 w 1793103"/>
              <a:gd name="connsiteY5" fmla="*/ 926339 h 1745985"/>
              <a:gd name="connsiteX6" fmla="*/ 1793103 w 1793103"/>
              <a:gd name="connsiteY6" fmla="*/ 1454982 h 1745985"/>
              <a:gd name="connsiteX7" fmla="*/ 1502100 w 1793103"/>
              <a:gd name="connsiteY7" fmla="*/ 1745985 h 1745985"/>
              <a:gd name="connsiteX8" fmla="*/ 971358 w 1793103"/>
              <a:gd name="connsiteY8" fmla="*/ 1745985 h 1745985"/>
              <a:gd name="connsiteX9" fmla="*/ 440616 w 1793103"/>
              <a:gd name="connsiteY9" fmla="*/ 1745985 h 1745985"/>
              <a:gd name="connsiteX10" fmla="*/ 0 w 1793103"/>
              <a:gd name="connsiteY10" fmla="*/ 1745985 h 1745985"/>
              <a:gd name="connsiteX11" fmla="*/ 0 w 1793103"/>
              <a:gd name="connsiteY11" fmla="*/ 1181450 h 1745985"/>
              <a:gd name="connsiteX12" fmla="*/ 0 w 1793103"/>
              <a:gd name="connsiteY12" fmla="*/ 599455 h 1745985"/>
              <a:gd name="connsiteX13" fmla="*/ 0 w 1793103"/>
              <a:gd name="connsiteY13" fmla="*/ 0 h 1745985"/>
              <a:gd name="connsiteX0" fmla="*/ 1502100 w 1793103"/>
              <a:gd name="connsiteY0" fmla="*/ 1745985 h 1745985"/>
              <a:gd name="connsiteX1" fmla="*/ 1560300 w 1793103"/>
              <a:gd name="connsiteY1" fmla="*/ 1513182 h 1745985"/>
              <a:gd name="connsiteX2" fmla="*/ 1793103 w 1793103"/>
              <a:gd name="connsiteY2" fmla="*/ 1454982 h 1745985"/>
              <a:gd name="connsiteX3" fmla="*/ 1502100 w 1793103"/>
              <a:gd name="connsiteY3" fmla="*/ 1745985 h 1745985"/>
              <a:gd name="connsiteX0" fmla="*/ 1502100 w 1793103"/>
              <a:gd name="connsiteY0" fmla="*/ 1745985 h 1745985"/>
              <a:gd name="connsiteX1" fmla="*/ 1560300 w 1793103"/>
              <a:gd name="connsiteY1" fmla="*/ 1513182 h 1745985"/>
              <a:gd name="connsiteX2" fmla="*/ 1793103 w 1793103"/>
              <a:gd name="connsiteY2" fmla="*/ 1454982 h 1745985"/>
              <a:gd name="connsiteX3" fmla="*/ 1502100 w 1793103"/>
              <a:gd name="connsiteY3" fmla="*/ 1745985 h 1745985"/>
              <a:gd name="connsiteX4" fmla="*/ 1001400 w 1793103"/>
              <a:gd name="connsiteY4" fmla="*/ 1745985 h 1745985"/>
              <a:gd name="connsiteX5" fmla="*/ 500700 w 1793103"/>
              <a:gd name="connsiteY5" fmla="*/ 1745985 h 1745985"/>
              <a:gd name="connsiteX6" fmla="*/ 0 w 1793103"/>
              <a:gd name="connsiteY6" fmla="*/ 1745985 h 1745985"/>
              <a:gd name="connsiteX7" fmla="*/ 0 w 1793103"/>
              <a:gd name="connsiteY7" fmla="*/ 1163990 h 1745985"/>
              <a:gd name="connsiteX8" fmla="*/ 0 w 1793103"/>
              <a:gd name="connsiteY8" fmla="*/ 599455 h 1745985"/>
              <a:gd name="connsiteX9" fmla="*/ 0 w 1793103"/>
              <a:gd name="connsiteY9" fmla="*/ 0 h 1745985"/>
              <a:gd name="connsiteX10" fmla="*/ 615632 w 1793103"/>
              <a:gd name="connsiteY10" fmla="*/ 0 h 1745985"/>
              <a:gd name="connsiteX11" fmla="*/ 1213333 w 1793103"/>
              <a:gd name="connsiteY11" fmla="*/ 0 h 1745985"/>
              <a:gd name="connsiteX12" fmla="*/ 1793103 w 1793103"/>
              <a:gd name="connsiteY12" fmla="*/ 0 h 1745985"/>
              <a:gd name="connsiteX13" fmla="*/ 1793103 w 1793103"/>
              <a:gd name="connsiteY13" fmla="*/ 470444 h 1745985"/>
              <a:gd name="connsiteX14" fmla="*/ 1793103 w 1793103"/>
              <a:gd name="connsiteY14" fmla="*/ 926339 h 1745985"/>
              <a:gd name="connsiteX15" fmla="*/ 1793103 w 1793103"/>
              <a:gd name="connsiteY15" fmla="*/ 1454982 h 174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745985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805891" y="160007"/>
                  <a:pt x="1773029" y="255359"/>
                  <a:pt x="1793103" y="470444"/>
                </a:cubicBezTo>
                <a:cubicBezTo>
                  <a:pt x="1813177" y="685529"/>
                  <a:pt x="1776479" y="701008"/>
                  <a:pt x="1793103" y="926339"/>
                </a:cubicBezTo>
                <a:cubicBezTo>
                  <a:pt x="1809727" y="1151671"/>
                  <a:pt x="1783761" y="1227941"/>
                  <a:pt x="1793103" y="1454982"/>
                </a:cubicBezTo>
                <a:cubicBezTo>
                  <a:pt x="1674731" y="1581807"/>
                  <a:pt x="1559149" y="1675844"/>
                  <a:pt x="1502100" y="1745985"/>
                </a:cubicBezTo>
                <a:cubicBezTo>
                  <a:pt x="1263751" y="1742764"/>
                  <a:pt x="1225564" y="1752646"/>
                  <a:pt x="971358" y="1745985"/>
                </a:cubicBezTo>
                <a:cubicBezTo>
                  <a:pt x="717152" y="1739324"/>
                  <a:pt x="614852" y="1724306"/>
                  <a:pt x="440616" y="1745985"/>
                </a:cubicBezTo>
                <a:cubicBezTo>
                  <a:pt x="266380" y="1767664"/>
                  <a:pt x="138164" y="1767111"/>
                  <a:pt x="0" y="1745985"/>
                </a:cubicBezTo>
                <a:cubicBezTo>
                  <a:pt x="28153" y="1540774"/>
                  <a:pt x="5191" y="1462934"/>
                  <a:pt x="0" y="1181450"/>
                </a:cubicBezTo>
                <a:cubicBezTo>
                  <a:pt x="-5191" y="899966"/>
                  <a:pt x="15268" y="798000"/>
                  <a:pt x="0" y="599455"/>
                </a:cubicBezTo>
                <a:cubicBezTo>
                  <a:pt x="-15268" y="400911"/>
                  <a:pt x="11626" y="131869"/>
                  <a:pt x="0" y="0"/>
                </a:cubicBezTo>
                <a:close/>
              </a:path>
              <a:path w="1793103" h="1745985" fill="darkenLess" stroke="0" extrusionOk="0">
                <a:moveTo>
                  <a:pt x="1502100" y="1745985"/>
                </a:moveTo>
                <a:cubicBezTo>
                  <a:pt x="1519124" y="1643153"/>
                  <a:pt x="1548444" y="1592629"/>
                  <a:pt x="1560300" y="1513182"/>
                </a:cubicBezTo>
                <a:cubicBezTo>
                  <a:pt x="1665343" y="1482532"/>
                  <a:pt x="1716556" y="1475194"/>
                  <a:pt x="1793103" y="1454982"/>
                </a:cubicBezTo>
                <a:cubicBezTo>
                  <a:pt x="1702774" y="1569415"/>
                  <a:pt x="1599173" y="1624876"/>
                  <a:pt x="1502100" y="1745985"/>
                </a:cubicBezTo>
                <a:close/>
              </a:path>
              <a:path w="1793103" h="1745985" fill="none" extrusionOk="0">
                <a:moveTo>
                  <a:pt x="1502100" y="1745985"/>
                </a:moveTo>
                <a:cubicBezTo>
                  <a:pt x="1529153" y="1652875"/>
                  <a:pt x="1530149" y="1611259"/>
                  <a:pt x="1560300" y="1513182"/>
                </a:cubicBezTo>
                <a:cubicBezTo>
                  <a:pt x="1656872" y="1479300"/>
                  <a:pt x="1738162" y="1475701"/>
                  <a:pt x="1793103" y="1454982"/>
                </a:cubicBezTo>
                <a:cubicBezTo>
                  <a:pt x="1713099" y="1546964"/>
                  <a:pt x="1626320" y="1635234"/>
                  <a:pt x="1502100" y="1745985"/>
                </a:cubicBezTo>
                <a:cubicBezTo>
                  <a:pt x="1342637" y="1765161"/>
                  <a:pt x="1184928" y="1732632"/>
                  <a:pt x="1001400" y="1745985"/>
                </a:cubicBezTo>
                <a:cubicBezTo>
                  <a:pt x="817872" y="1759338"/>
                  <a:pt x="708595" y="1729065"/>
                  <a:pt x="500700" y="1745985"/>
                </a:cubicBezTo>
                <a:cubicBezTo>
                  <a:pt x="292805" y="1762905"/>
                  <a:pt x="122665" y="1726117"/>
                  <a:pt x="0" y="1745985"/>
                </a:cubicBezTo>
                <a:cubicBezTo>
                  <a:pt x="-11790" y="1611859"/>
                  <a:pt x="-14720" y="1291784"/>
                  <a:pt x="0" y="1163990"/>
                </a:cubicBezTo>
                <a:cubicBezTo>
                  <a:pt x="14720" y="1036197"/>
                  <a:pt x="-19201" y="853867"/>
                  <a:pt x="0" y="599455"/>
                </a:cubicBezTo>
                <a:cubicBezTo>
                  <a:pt x="19201" y="345043"/>
                  <a:pt x="29235" y="171442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801513" y="153916"/>
                  <a:pt x="1777732" y="308501"/>
                  <a:pt x="1793103" y="470444"/>
                </a:cubicBezTo>
                <a:cubicBezTo>
                  <a:pt x="1808474" y="632387"/>
                  <a:pt x="1805051" y="765447"/>
                  <a:pt x="1793103" y="926339"/>
                </a:cubicBezTo>
                <a:cubicBezTo>
                  <a:pt x="1781155" y="1087231"/>
                  <a:pt x="1775097" y="1267629"/>
                  <a:pt x="1793103" y="1454982"/>
                </a:cubicBezTo>
              </a:path>
              <a:path w="1793103" h="1745985" fill="none" stroke="0" extrusionOk="0">
                <a:moveTo>
                  <a:pt x="1502100" y="1745985"/>
                </a:moveTo>
                <a:cubicBezTo>
                  <a:pt x="1532393" y="1672375"/>
                  <a:pt x="1529926" y="1626666"/>
                  <a:pt x="1560300" y="1513182"/>
                </a:cubicBezTo>
                <a:cubicBezTo>
                  <a:pt x="1629060" y="1494078"/>
                  <a:pt x="1679621" y="1484451"/>
                  <a:pt x="1793103" y="1454982"/>
                </a:cubicBezTo>
                <a:cubicBezTo>
                  <a:pt x="1683492" y="1538663"/>
                  <a:pt x="1600211" y="1631582"/>
                  <a:pt x="1502100" y="1745985"/>
                </a:cubicBezTo>
                <a:cubicBezTo>
                  <a:pt x="1384604" y="1764306"/>
                  <a:pt x="1173206" y="1765020"/>
                  <a:pt x="1001400" y="1745985"/>
                </a:cubicBezTo>
                <a:cubicBezTo>
                  <a:pt x="829594" y="1726950"/>
                  <a:pt x="620521" y="1759022"/>
                  <a:pt x="500700" y="1745985"/>
                </a:cubicBezTo>
                <a:cubicBezTo>
                  <a:pt x="380879" y="1732948"/>
                  <a:pt x="146761" y="1736801"/>
                  <a:pt x="0" y="1745985"/>
                </a:cubicBezTo>
                <a:cubicBezTo>
                  <a:pt x="19478" y="1583685"/>
                  <a:pt x="6331" y="1339855"/>
                  <a:pt x="0" y="1146530"/>
                </a:cubicBezTo>
                <a:cubicBezTo>
                  <a:pt x="-6331" y="953206"/>
                  <a:pt x="-23243" y="846805"/>
                  <a:pt x="0" y="581995"/>
                </a:cubicBezTo>
                <a:cubicBezTo>
                  <a:pt x="23243" y="317186"/>
                  <a:pt x="-14700" y="247987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67508" y="210750"/>
                  <a:pt x="1793936" y="330377"/>
                  <a:pt x="1793103" y="514094"/>
                </a:cubicBezTo>
                <a:cubicBezTo>
                  <a:pt x="1792270" y="697811"/>
                  <a:pt x="1776559" y="822281"/>
                  <a:pt x="1793103" y="969988"/>
                </a:cubicBezTo>
                <a:cubicBezTo>
                  <a:pt x="1809647" y="1117695"/>
                  <a:pt x="1773232" y="1302834"/>
                  <a:pt x="1793103" y="145498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400" dirty="0">
                <a:solidFill>
                  <a:srgbClr val="F5660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RabbitMQ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streams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support </a:t>
            </a:r>
            <a:r>
              <a:rPr lang="en-US" sz="14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millions of messages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per second for inferencing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82613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513247"/>
            <a:ext cx="2304972" cy="1852133"/>
          </a:xfrm>
          <a:custGeom>
            <a:avLst/>
            <a:gdLst>
              <a:gd name="connsiteX0" fmla="*/ 0 w 2304972"/>
              <a:gd name="connsiteY0" fmla="*/ 0 h 1852133"/>
              <a:gd name="connsiteX1" fmla="*/ 553193 w 2304972"/>
              <a:gd name="connsiteY1" fmla="*/ 0 h 1852133"/>
              <a:gd name="connsiteX2" fmla="*/ 1060287 w 2304972"/>
              <a:gd name="connsiteY2" fmla="*/ 0 h 1852133"/>
              <a:gd name="connsiteX3" fmla="*/ 1682630 w 2304972"/>
              <a:gd name="connsiteY3" fmla="*/ 0 h 1852133"/>
              <a:gd name="connsiteX4" fmla="*/ 2304972 w 2304972"/>
              <a:gd name="connsiteY4" fmla="*/ 0 h 1852133"/>
              <a:gd name="connsiteX5" fmla="*/ 2304972 w 2304972"/>
              <a:gd name="connsiteY5" fmla="*/ 499045 h 1852133"/>
              <a:gd name="connsiteX6" fmla="*/ 2304972 w 2304972"/>
              <a:gd name="connsiteY6" fmla="*/ 982656 h 1852133"/>
              <a:gd name="connsiteX7" fmla="*/ 2304972 w 2304972"/>
              <a:gd name="connsiteY7" fmla="*/ 1543438 h 1852133"/>
              <a:gd name="connsiteX8" fmla="*/ 1996277 w 2304972"/>
              <a:gd name="connsiteY8" fmla="*/ 1852133 h 1852133"/>
              <a:gd name="connsiteX9" fmla="*/ 1390740 w 2304972"/>
              <a:gd name="connsiteY9" fmla="*/ 1852133 h 1852133"/>
              <a:gd name="connsiteX10" fmla="*/ 745277 w 2304972"/>
              <a:gd name="connsiteY10" fmla="*/ 1852133 h 1852133"/>
              <a:gd name="connsiteX11" fmla="*/ 0 w 2304972"/>
              <a:gd name="connsiteY11" fmla="*/ 1852133 h 1852133"/>
              <a:gd name="connsiteX12" fmla="*/ 0 w 2304972"/>
              <a:gd name="connsiteY12" fmla="*/ 1216234 h 1852133"/>
              <a:gd name="connsiteX13" fmla="*/ 0 w 2304972"/>
              <a:gd name="connsiteY13" fmla="*/ 598856 h 1852133"/>
              <a:gd name="connsiteX14" fmla="*/ 0 w 2304972"/>
              <a:gd name="connsiteY14" fmla="*/ 0 h 1852133"/>
              <a:gd name="connsiteX0" fmla="*/ 1996277 w 2304972"/>
              <a:gd name="connsiteY0" fmla="*/ 1852133 h 1852133"/>
              <a:gd name="connsiteX1" fmla="*/ 2058016 w 2304972"/>
              <a:gd name="connsiteY1" fmla="*/ 1605177 h 1852133"/>
              <a:gd name="connsiteX2" fmla="*/ 2304972 w 2304972"/>
              <a:gd name="connsiteY2" fmla="*/ 1543438 h 1852133"/>
              <a:gd name="connsiteX3" fmla="*/ 1996277 w 2304972"/>
              <a:gd name="connsiteY3" fmla="*/ 1852133 h 1852133"/>
              <a:gd name="connsiteX0" fmla="*/ 1996277 w 2304972"/>
              <a:gd name="connsiteY0" fmla="*/ 1852133 h 1852133"/>
              <a:gd name="connsiteX1" fmla="*/ 2058016 w 2304972"/>
              <a:gd name="connsiteY1" fmla="*/ 1605177 h 1852133"/>
              <a:gd name="connsiteX2" fmla="*/ 2304972 w 2304972"/>
              <a:gd name="connsiteY2" fmla="*/ 1543438 h 1852133"/>
              <a:gd name="connsiteX3" fmla="*/ 1996277 w 2304972"/>
              <a:gd name="connsiteY3" fmla="*/ 1852133 h 1852133"/>
              <a:gd name="connsiteX4" fmla="*/ 1310889 w 2304972"/>
              <a:gd name="connsiteY4" fmla="*/ 1852133 h 1852133"/>
              <a:gd name="connsiteX5" fmla="*/ 645463 w 2304972"/>
              <a:gd name="connsiteY5" fmla="*/ 1852133 h 1852133"/>
              <a:gd name="connsiteX6" fmla="*/ 0 w 2304972"/>
              <a:gd name="connsiteY6" fmla="*/ 1852133 h 1852133"/>
              <a:gd name="connsiteX7" fmla="*/ 0 w 2304972"/>
              <a:gd name="connsiteY7" fmla="*/ 1216234 h 1852133"/>
              <a:gd name="connsiteX8" fmla="*/ 0 w 2304972"/>
              <a:gd name="connsiteY8" fmla="*/ 580335 h 1852133"/>
              <a:gd name="connsiteX9" fmla="*/ 0 w 2304972"/>
              <a:gd name="connsiteY9" fmla="*/ 0 h 1852133"/>
              <a:gd name="connsiteX10" fmla="*/ 599293 w 2304972"/>
              <a:gd name="connsiteY10" fmla="*/ 0 h 1852133"/>
              <a:gd name="connsiteX11" fmla="*/ 1152486 w 2304972"/>
              <a:gd name="connsiteY11" fmla="*/ 0 h 1852133"/>
              <a:gd name="connsiteX12" fmla="*/ 1682630 w 2304972"/>
              <a:gd name="connsiteY12" fmla="*/ 0 h 1852133"/>
              <a:gd name="connsiteX13" fmla="*/ 2304972 w 2304972"/>
              <a:gd name="connsiteY13" fmla="*/ 0 h 1852133"/>
              <a:gd name="connsiteX14" fmla="*/ 2304972 w 2304972"/>
              <a:gd name="connsiteY14" fmla="*/ 529914 h 1852133"/>
              <a:gd name="connsiteX15" fmla="*/ 2304972 w 2304972"/>
              <a:gd name="connsiteY15" fmla="*/ 998090 h 1852133"/>
              <a:gd name="connsiteX16" fmla="*/ 2304972 w 2304972"/>
              <a:gd name="connsiteY16" fmla="*/ 1543438 h 185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4972" h="1852133" stroke="0" extrusionOk="0">
                <a:moveTo>
                  <a:pt x="0" y="0"/>
                </a:moveTo>
                <a:cubicBezTo>
                  <a:pt x="180273" y="-9320"/>
                  <a:pt x="357375" y="13033"/>
                  <a:pt x="553193" y="0"/>
                </a:cubicBezTo>
                <a:cubicBezTo>
                  <a:pt x="749011" y="-13033"/>
                  <a:pt x="871915" y="-14601"/>
                  <a:pt x="1060287" y="0"/>
                </a:cubicBezTo>
                <a:cubicBezTo>
                  <a:pt x="1248659" y="14601"/>
                  <a:pt x="1488286" y="-13995"/>
                  <a:pt x="1682630" y="0"/>
                </a:cubicBezTo>
                <a:cubicBezTo>
                  <a:pt x="1876974" y="13995"/>
                  <a:pt x="2112822" y="16648"/>
                  <a:pt x="2304972" y="0"/>
                </a:cubicBezTo>
                <a:cubicBezTo>
                  <a:pt x="2291404" y="125010"/>
                  <a:pt x="2304080" y="360992"/>
                  <a:pt x="2304972" y="499045"/>
                </a:cubicBezTo>
                <a:cubicBezTo>
                  <a:pt x="2305864" y="637099"/>
                  <a:pt x="2280899" y="791270"/>
                  <a:pt x="2304972" y="982656"/>
                </a:cubicBezTo>
                <a:cubicBezTo>
                  <a:pt x="2329045" y="1174042"/>
                  <a:pt x="2317905" y="1373297"/>
                  <a:pt x="2304972" y="1543438"/>
                </a:cubicBezTo>
                <a:cubicBezTo>
                  <a:pt x="2187233" y="1672720"/>
                  <a:pt x="2115587" y="1727580"/>
                  <a:pt x="1996277" y="1852133"/>
                </a:cubicBezTo>
                <a:cubicBezTo>
                  <a:pt x="1871464" y="1873841"/>
                  <a:pt x="1664475" y="1880944"/>
                  <a:pt x="1390740" y="1852133"/>
                </a:cubicBezTo>
                <a:cubicBezTo>
                  <a:pt x="1117005" y="1823322"/>
                  <a:pt x="938245" y="1821744"/>
                  <a:pt x="745277" y="1852133"/>
                </a:cubicBezTo>
                <a:cubicBezTo>
                  <a:pt x="552309" y="1882522"/>
                  <a:pt x="267670" y="1876199"/>
                  <a:pt x="0" y="1852133"/>
                </a:cubicBezTo>
                <a:cubicBezTo>
                  <a:pt x="-21519" y="1652013"/>
                  <a:pt x="15358" y="1348110"/>
                  <a:pt x="0" y="1216234"/>
                </a:cubicBezTo>
                <a:cubicBezTo>
                  <a:pt x="-15358" y="1084358"/>
                  <a:pt x="-6741" y="844496"/>
                  <a:pt x="0" y="598856"/>
                </a:cubicBezTo>
                <a:cubicBezTo>
                  <a:pt x="6741" y="353216"/>
                  <a:pt x="3612" y="214462"/>
                  <a:pt x="0" y="0"/>
                </a:cubicBezTo>
                <a:close/>
              </a:path>
              <a:path w="2304972" h="1852133" fill="darkenLess" stroke="0" extrusionOk="0">
                <a:moveTo>
                  <a:pt x="1996277" y="1852133"/>
                </a:moveTo>
                <a:cubicBezTo>
                  <a:pt x="2029206" y="1744494"/>
                  <a:pt x="2019936" y="1705378"/>
                  <a:pt x="2058016" y="1605177"/>
                </a:cubicBezTo>
                <a:cubicBezTo>
                  <a:pt x="2132778" y="1599048"/>
                  <a:pt x="2222594" y="1567754"/>
                  <a:pt x="2304972" y="1543438"/>
                </a:cubicBezTo>
                <a:cubicBezTo>
                  <a:pt x="2190928" y="1641048"/>
                  <a:pt x="2063714" y="1788326"/>
                  <a:pt x="1996277" y="1852133"/>
                </a:cubicBezTo>
                <a:close/>
              </a:path>
              <a:path w="2304972" h="1852133" fill="none" extrusionOk="0">
                <a:moveTo>
                  <a:pt x="1996277" y="1852133"/>
                </a:moveTo>
                <a:cubicBezTo>
                  <a:pt x="2010851" y="1795484"/>
                  <a:pt x="2056578" y="1661376"/>
                  <a:pt x="2058016" y="1605177"/>
                </a:cubicBezTo>
                <a:cubicBezTo>
                  <a:pt x="2147255" y="1575460"/>
                  <a:pt x="2229986" y="1549375"/>
                  <a:pt x="2304972" y="1543438"/>
                </a:cubicBezTo>
                <a:cubicBezTo>
                  <a:pt x="2145311" y="1682305"/>
                  <a:pt x="2155575" y="1712752"/>
                  <a:pt x="1996277" y="1852133"/>
                </a:cubicBezTo>
                <a:cubicBezTo>
                  <a:pt x="1797629" y="1822651"/>
                  <a:pt x="1475036" y="1842961"/>
                  <a:pt x="1310889" y="1852133"/>
                </a:cubicBezTo>
                <a:cubicBezTo>
                  <a:pt x="1146742" y="1861305"/>
                  <a:pt x="974527" y="1875308"/>
                  <a:pt x="645463" y="1852133"/>
                </a:cubicBezTo>
                <a:cubicBezTo>
                  <a:pt x="316399" y="1828958"/>
                  <a:pt x="218080" y="1826551"/>
                  <a:pt x="0" y="1852133"/>
                </a:cubicBezTo>
                <a:cubicBezTo>
                  <a:pt x="8604" y="1592030"/>
                  <a:pt x="16675" y="1531837"/>
                  <a:pt x="0" y="1216234"/>
                </a:cubicBezTo>
                <a:cubicBezTo>
                  <a:pt x="-16675" y="900631"/>
                  <a:pt x="-22705" y="782176"/>
                  <a:pt x="0" y="580335"/>
                </a:cubicBezTo>
                <a:cubicBezTo>
                  <a:pt x="22705" y="378494"/>
                  <a:pt x="-12595" y="209709"/>
                  <a:pt x="0" y="0"/>
                </a:cubicBezTo>
                <a:cubicBezTo>
                  <a:pt x="187541" y="-5858"/>
                  <a:pt x="372688" y="27983"/>
                  <a:pt x="599293" y="0"/>
                </a:cubicBezTo>
                <a:cubicBezTo>
                  <a:pt x="825898" y="-27983"/>
                  <a:pt x="981114" y="-8901"/>
                  <a:pt x="1152486" y="0"/>
                </a:cubicBezTo>
                <a:cubicBezTo>
                  <a:pt x="1323858" y="8901"/>
                  <a:pt x="1423694" y="23486"/>
                  <a:pt x="1682630" y="0"/>
                </a:cubicBezTo>
                <a:cubicBezTo>
                  <a:pt x="1941566" y="-23486"/>
                  <a:pt x="2011005" y="17611"/>
                  <a:pt x="2304972" y="0"/>
                </a:cubicBezTo>
                <a:cubicBezTo>
                  <a:pt x="2315793" y="223031"/>
                  <a:pt x="2328609" y="290076"/>
                  <a:pt x="2304972" y="529914"/>
                </a:cubicBezTo>
                <a:cubicBezTo>
                  <a:pt x="2281335" y="769752"/>
                  <a:pt x="2317314" y="772689"/>
                  <a:pt x="2304972" y="998090"/>
                </a:cubicBezTo>
                <a:cubicBezTo>
                  <a:pt x="2292630" y="1223491"/>
                  <a:pt x="2323959" y="1416097"/>
                  <a:pt x="2304972" y="1543438"/>
                </a:cubicBezTo>
              </a:path>
              <a:path w="2304972" h="1852133" fill="none" stroke="0" extrusionOk="0">
                <a:moveTo>
                  <a:pt x="1996277" y="1852133"/>
                </a:moveTo>
                <a:cubicBezTo>
                  <a:pt x="1997731" y="1796615"/>
                  <a:pt x="2036852" y="1669039"/>
                  <a:pt x="2058016" y="1605177"/>
                </a:cubicBezTo>
                <a:cubicBezTo>
                  <a:pt x="2121329" y="1591510"/>
                  <a:pt x="2188526" y="1577526"/>
                  <a:pt x="2304972" y="1543438"/>
                </a:cubicBezTo>
                <a:cubicBezTo>
                  <a:pt x="2204095" y="1616574"/>
                  <a:pt x="2126217" y="1744987"/>
                  <a:pt x="1996277" y="1852133"/>
                </a:cubicBezTo>
                <a:cubicBezTo>
                  <a:pt x="1773038" y="1829163"/>
                  <a:pt x="1611506" y="1840799"/>
                  <a:pt x="1330851" y="1852133"/>
                </a:cubicBezTo>
                <a:cubicBezTo>
                  <a:pt x="1050196" y="1863467"/>
                  <a:pt x="917914" y="1837939"/>
                  <a:pt x="705351" y="1852133"/>
                </a:cubicBezTo>
                <a:cubicBezTo>
                  <a:pt x="492788" y="1866327"/>
                  <a:pt x="323052" y="1868995"/>
                  <a:pt x="0" y="1852133"/>
                </a:cubicBezTo>
                <a:cubicBezTo>
                  <a:pt x="23868" y="1647679"/>
                  <a:pt x="-24759" y="1436907"/>
                  <a:pt x="0" y="1271798"/>
                </a:cubicBezTo>
                <a:cubicBezTo>
                  <a:pt x="24759" y="1106690"/>
                  <a:pt x="-23285" y="888674"/>
                  <a:pt x="0" y="709984"/>
                </a:cubicBezTo>
                <a:cubicBezTo>
                  <a:pt x="23285" y="531294"/>
                  <a:pt x="-1075" y="170592"/>
                  <a:pt x="0" y="0"/>
                </a:cubicBezTo>
                <a:cubicBezTo>
                  <a:pt x="256176" y="24797"/>
                  <a:pt x="387912" y="-16661"/>
                  <a:pt x="530144" y="0"/>
                </a:cubicBezTo>
                <a:cubicBezTo>
                  <a:pt x="672376" y="16661"/>
                  <a:pt x="843512" y="-8491"/>
                  <a:pt x="1106387" y="0"/>
                </a:cubicBezTo>
                <a:cubicBezTo>
                  <a:pt x="1369262" y="8491"/>
                  <a:pt x="1461032" y="11203"/>
                  <a:pt x="1728729" y="0"/>
                </a:cubicBezTo>
                <a:cubicBezTo>
                  <a:pt x="1996426" y="-11203"/>
                  <a:pt x="2020191" y="15271"/>
                  <a:pt x="2304972" y="0"/>
                </a:cubicBezTo>
                <a:cubicBezTo>
                  <a:pt x="2318982" y="240356"/>
                  <a:pt x="2308227" y="337790"/>
                  <a:pt x="2304972" y="529914"/>
                </a:cubicBezTo>
                <a:cubicBezTo>
                  <a:pt x="2301717" y="722038"/>
                  <a:pt x="2297689" y="793156"/>
                  <a:pt x="2304972" y="1013524"/>
                </a:cubicBezTo>
                <a:cubicBezTo>
                  <a:pt x="2312256" y="1233892"/>
                  <a:pt x="2304760" y="1342809"/>
                  <a:pt x="2304972" y="154343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rgbClr val="F5660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RabbitMQ</a:t>
            </a:r>
            <a:r>
              <a:rPr lang="en-US" sz="1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streams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can support replay messages for training</a:t>
            </a:r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274847"/>
            <a:ext cx="1327914" cy="16446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4268187" y="1988473"/>
            <a:ext cx="1554309" cy="2269136"/>
            <a:chOff x="3578870" y="1379112"/>
            <a:chExt cx="1554309" cy="2269136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Database</a:t>
              </a:r>
            </a:p>
            <a:p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39762"/>
            <a:ext cx="2726744" cy="2012108"/>
          </a:xfrm>
          <a:custGeom>
            <a:avLst/>
            <a:gdLst>
              <a:gd name="connsiteX0" fmla="*/ 0 w 2726744"/>
              <a:gd name="connsiteY0" fmla="*/ 0 h 2012108"/>
              <a:gd name="connsiteX1" fmla="*/ 654419 w 2726744"/>
              <a:gd name="connsiteY1" fmla="*/ 0 h 2012108"/>
              <a:gd name="connsiteX2" fmla="*/ 1254302 w 2726744"/>
              <a:gd name="connsiteY2" fmla="*/ 0 h 2012108"/>
              <a:gd name="connsiteX3" fmla="*/ 1990523 w 2726744"/>
              <a:gd name="connsiteY3" fmla="*/ 0 h 2012108"/>
              <a:gd name="connsiteX4" fmla="*/ 2726744 w 2726744"/>
              <a:gd name="connsiteY4" fmla="*/ 0 h 2012108"/>
              <a:gd name="connsiteX5" fmla="*/ 2726744 w 2726744"/>
              <a:gd name="connsiteY5" fmla="*/ 542149 h 2012108"/>
              <a:gd name="connsiteX6" fmla="*/ 2726744 w 2726744"/>
              <a:gd name="connsiteY6" fmla="*/ 1067531 h 2012108"/>
              <a:gd name="connsiteX7" fmla="*/ 2726744 w 2726744"/>
              <a:gd name="connsiteY7" fmla="*/ 1676750 h 2012108"/>
              <a:gd name="connsiteX8" fmla="*/ 2391386 w 2726744"/>
              <a:gd name="connsiteY8" fmla="*/ 2012108 h 2012108"/>
              <a:gd name="connsiteX9" fmla="*/ 1865281 w 2726744"/>
              <a:gd name="connsiteY9" fmla="*/ 2012108 h 2012108"/>
              <a:gd name="connsiteX10" fmla="*/ 1291348 w 2726744"/>
              <a:gd name="connsiteY10" fmla="*/ 2012108 h 2012108"/>
              <a:gd name="connsiteX11" fmla="*/ 717416 w 2726744"/>
              <a:gd name="connsiteY11" fmla="*/ 2012108 h 2012108"/>
              <a:gd name="connsiteX12" fmla="*/ 0 w 2726744"/>
              <a:gd name="connsiteY12" fmla="*/ 2012108 h 2012108"/>
              <a:gd name="connsiteX13" fmla="*/ 0 w 2726744"/>
              <a:gd name="connsiteY13" fmla="*/ 1361526 h 2012108"/>
              <a:gd name="connsiteX14" fmla="*/ 0 w 2726744"/>
              <a:gd name="connsiteY14" fmla="*/ 690824 h 2012108"/>
              <a:gd name="connsiteX15" fmla="*/ 0 w 2726744"/>
              <a:gd name="connsiteY15" fmla="*/ 0 h 2012108"/>
              <a:gd name="connsiteX0" fmla="*/ 2391386 w 2726744"/>
              <a:gd name="connsiteY0" fmla="*/ 2012108 h 2012108"/>
              <a:gd name="connsiteX1" fmla="*/ 2458458 w 2726744"/>
              <a:gd name="connsiteY1" fmla="*/ 1743822 h 2012108"/>
              <a:gd name="connsiteX2" fmla="*/ 2726744 w 2726744"/>
              <a:gd name="connsiteY2" fmla="*/ 1676750 h 2012108"/>
              <a:gd name="connsiteX3" fmla="*/ 2391386 w 2726744"/>
              <a:gd name="connsiteY3" fmla="*/ 2012108 h 2012108"/>
              <a:gd name="connsiteX0" fmla="*/ 2391386 w 2726744"/>
              <a:gd name="connsiteY0" fmla="*/ 2012108 h 2012108"/>
              <a:gd name="connsiteX1" fmla="*/ 2458458 w 2726744"/>
              <a:gd name="connsiteY1" fmla="*/ 1743822 h 2012108"/>
              <a:gd name="connsiteX2" fmla="*/ 2726744 w 2726744"/>
              <a:gd name="connsiteY2" fmla="*/ 1676750 h 2012108"/>
              <a:gd name="connsiteX3" fmla="*/ 2391386 w 2726744"/>
              <a:gd name="connsiteY3" fmla="*/ 2012108 h 2012108"/>
              <a:gd name="connsiteX4" fmla="*/ 1769626 w 2726744"/>
              <a:gd name="connsiteY4" fmla="*/ 2012108 h 2012108"/>
              <a:gd name="connsiteX5" fmla="*/ 1147865 w 2726744"/>
              <a:gd name="connsiteY5" fmla="*/ 2012108 h 2012108"/>
              <a:gd name="connsiteX6" fmla="*/ 550019 w 2726744"/>
              <a:gd name="connsiteY6" fmla="*/ 2012108 h 2012108"/>
              <a:gd name="connsiteX7" fmla="*/ 0 w 2726744"/>
              <a:gd name="connsiteY7" fmla="*/ 2012108 h 2012108"/>
              <a:gd name="connsiteX8" fmla="*/ 0 w 2726744"/>
              <a:gd name="connsiteY8" fmla="*/ 1301163 h 2012108"/>
              <a:gd name="connsiteX9" fmla="*/ 0 w 2726744"/>
              <a:gd name="connsiteY9" fmla="*/ 590218 h 2012108"/>
              <a:gd name="connsiteX10" fmla="*/ 0 w 2726744"/>
              <a:gd name="connsiteY10" fmla="*/ 0 h 2012108"/>
              <a:gd name="connsiteX11" fmla="*/ 708953 w 2726744"/>
              <a:gd name="connsiteY11" fmla="*/ 0 h 2012108"/>
              <a:gd name="connsiteX12" fmla="*/ 1417907 w 2726744"/>
              <a:gd name="connsiteY12" fmla="*/ 0 h 2012108"/>
              <a:gd name="connsiteX13" fmla="*/ 2726744 w 2726744"/>
              <a:gd name="connsiteY13" fmla="*/ 0 h 2012108"/>
              <a:gd name="connsiteX14" fmla="*/ 2726744 w 2726744"/>
              <a:gd name="connsiteY14" fmla="*/ 575684 h 2012108"/>
              <a:gd name="connsiteX15" fmla="*/ 2726744 w 2726744"/>
              <a:gd name="connsiteY15" fmla="*/ 1117833 h 2012108"/>
              <a:gd name="connsiteX16" fmla="*/ 2726744 w 2726744"/>
              <a:gd name="connsiteY16" fmla="*/ 1676750 h 201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6744" h="2012108" stroke="0" extrusionOk="0">
                <a:moveTo>
                  <a:pt x="0" y="0"/>
                </a:moveTo>
                <a:cubicBezTo>
                  <a:pt x="223350" y="-19590"/>
                  <a:pt x="352233" y="17919"/>
                  <a:pt x="654419" y="0"/>
                </a:cubicBezTo>
                <a:cubicBezTo>
                  <a:pt x="956605" y="-17919"/>
                  <a:pt x="1124372" y="21838"/>
                  <a:pt x="1254302" y="0"/>
                </a:cubicBezTo>
                <a:cubicBezTo>
                  <a:pt x="1384232" y="-21838"/>
                  <a:pt x="1727424" y="-12287"/>
                  <a:pt x="1990523" y="0"/>
                </a:cubicBezTo>
                <a:cubicBezTo>
                  <a:pt x="2253622" y="12287"/>
                  <a:pt x="2404185" y="-22203"/>
                  <a:pt x="2726744" y="0"/>
                </a:cubicBezTo>
                <a:cubicBezTo>
                  <a:pt x="2723815" y="233599"/>
                  <a:pt x="2709277" y="334232"/>
                  <a:pt x="2726744" y="542149"/>
                </a:cubicBezTo>
                <a:cubicBezTo>
                  <a:pt x="2744211" y="750066"/>
                  <a:pt x="2738664" y="924998"/>
                  <a:pt x="2726744" y="1067531"/>
                </a:cubicBezTo>
                <a:cubicBezTo>
                  <a:pt x="2714824" y="1210064"/>
                  <a:pt x="2712112" y="1502181"/>
                  <a:pt x="2726744" y="1676750"/>
                </a:cubicBezTo>
                <a:cubicBezTo>
                  <a:pt x="2593641" y="1813078"/>
                  <a:pt x="2496201" y="1892332"/>
                  <a:pt x="2391386" y="2012108"/>
                </a:cubicBezTo>
                <a:cubicBezTo>
                  <a:pt x="2239062" y="2037247"/>
                  <a:pt x="2010971" y="2010078"/>
                  <a:pt x="1865281" y="2012108"/>
                </a:cubicBezTo>
                <a:cubicBezTo>
                  <a:pt x="1719592" y="2014138"/>
                  <a:pt x="1510207" y="2019450"/>
                  <a:pt x="1291348" y="2012108"/>
                </a:cubicBezTo>
                <a:cubicBezTo>
                  <a:pt x="1072489" y="2004766"/>
                  <a:pt x="870429" y="2009959"/>
                  <a:pt x="717416" y="2012108"/>
                </a:cubicBezTo>
                <a:cubicBezTo>
                  <a:pt x="564403" y="2014257"/>
                  <a:pt x="216147" y="2001051"/>
                  <a:pt x="0" y="2012108"/>
                </a:cubicBezTo>
                <a:cubicBezTo>
                  <a:pt x="8238" y="1855185"/>
                  <a:pt x="30337" y="1574228"/>
                  <a:pt x="0" y="1361526"/>
                </a:cubicBezTo>
                <a:cubicBezTo>
                  <a:pt x="-30337" y="1148824"/>
                  <a:pt x="28291" y="1010053"/>
                  <a:pt x="0" y="690824"/>
                </a:cubicBezTo>
                <a:cubicBezTo>
                  <a:pt x="-28291" y="371595"/>
                  <a:pt x="30117" y="313280"/>
                  <a:pt x="0" y="0"/>
                </a:cubicBezTo>
                <a:close/>
              </a:path>
              <a:path w="2726744" h="2012108" fill="darkenLess" stroke="0" extrusionOk="0">
                <a:moveTo>
                  <a:pt x="2391386" y="2012108"/>
                </a:moveTo>
                <a:cubicBezTo>
                  <a:pt x="2424626" y="1917675"/>
                  <a:pt x="2430375" y="1827048"/>
                  <a:pt x="2458458" y="1743822"/>
                </a:cubicBezTo>
                <a:cubicBezTo>
                  <a:pt x="2575081" y="1718522"/>
                  <a:pt x="2611308" y="1715817"/>
                  <a:pt x="2726744" y="1676750"/>
                </a:cubicBezTo>
                <a:cubicBezTo>
                  <a:pt x="2634764" y="1793373"/>
                  <a:pt x="2510927" y="1901880"/>
                  <a:pt x="2391386" y="2012108"/>
                </a:cubicBezTo>
                <a:close/>
              </a:path>
              <a:path w="2726744" h="2012108" fill="none" extrusionOk="0">
                <a:moveTo>
                  <a:pt x="2391386" y="2012108"/>
                </a:moveTo>
                <a:cubicBezTo>
                  <a:pt x="2404130" y="1929277"/>
                  <a:pt x="2446649" y="1841835"/>
                  <a:pt x="2458458" y="1743822"/>
                </a:cubicBezTo>
                <a:cubicBezTo>
                  <a:pt x="2557454" y="1706403"/>
                  <a:pt x="2628562" y="1706003"/>
                  <a:pt x="2726744" y="1676750"/>
                </a:cubicBezTo>
                <a:cubicBezTo>
                  <a:pt x="2659251" y="1776788"/>
                  <a:pt x="2523878" y="1909465"/>
                  <a:pt x="2391386" y="2012108"/>
                </a:cubicBezTo>
                <a:cubicBezTo>
                  <a:pt x="2190601" y="1984340"/>
                  <a:pt x="2074808" y="2021664"/>
                  <a:pt x="1769626" y="2012108"/>
                </a:cubicBezTo>
                <a:cubicBezTo>
                  <a:pt x="1464444" y="2002552"/>
                  <a:pt x="1427383" y="2026374"/>
                  <a:pt x="1147865" y="2012108"/>
                </a:cubicBezTo>
                <a:cubicBezTo>
                  <a:pt x="868347" y="1997842"/>
                  <a:pt x="782426" y="2035926"/>
                  <a:pt x="550019" y="2012108"/>
                </a:cubicBezTo>
                <a:cubicBezTo>
                  <a:pt x="317612" y="1988290"/>
                  <a:pt x="110420" y="1994195"/>
                  <a:pt x="0" y="2012108"/>
                </a:cubicBezTo>
                <a:cubicBezTo>
                  <a:pt x="-22864" y="1692606"/>
                  <a:pt x="-26492" y="1602186"/>
                  <a:pt x="0" y="1301163"/>
                </a:cubicBezTo>
                <a:cubicBezTo>
                  <a:pt x="26492" y="1000141"/>
                  <a:pt x="-17809" y="742088"/>
                  <a:pt x="0" y="590218"/>
                </a:cubicBezTo>
                <a:cubicBezTo>
                  <a:pt x="17809" y="438348"/>
                  <a:pt x="7554" y="211896"/>
                  <a:pt x="0" y="0"/>
                </a:cubicBezTo>
                <a:cubicBezTo>
                  <a:pt x="239926" y="27621"/>
                  <a:pt x="436697" y="-25465"/>
                  <a:pt x="708953" y="0"/>
                </a:cubicBezTo>
                <a:cubicBezTo>
                  <a:pt x="981209" y="25465"/>
                  <a:pt x="1272545" y="-4726"/>
                  <a:pt x="1417907" y="0"/>
                </a:cubicBezTo>
                <a:cubicBezTo>
                  <a:pt x="1563269" y="4726"/>
                  <a:pt x="2178454" y="60265"/>
                  <a:pt x="2726744" y="0"/>
                </a:cubicBezTo>
                <a:cubicBezTo>
                  <a:pt x="2722063" y="118781"/>
                  <a:pt x="2715772" y="386925"/>
                  <a:pt x="2726744" y="575684"/>
                </a:cubicBezTo>
                <a:cubicBezTo>
                  <a:pt x="2737716" y="764443"/>
                  <a:pt x="2733478" y="979363"/>
                  <a:pt x="2726744" y="1117833"/>
                </a:cubicBezTo>
                <a:cubicBezTo>
                  <a:pt x="2720010" y="1256303"/>
                  <a:pt x="2747640" y="1508295"/>
                  <a:pt x="2726744" y="1676750"/>
                </a:cubicBezTo>
              </a:path>
              <a:path w="2726744" h="2012108" fill="none" stroke="0" extrusionOk="0">
                <a:moveTo>
                  <a:pt x="2391386" y="2012108"/>
                </a:moveTo>
                <a:cubicBezTo>
                  <a:pt x="2407658" y="1951271"/>
                  <a:pt x="2428003" y="1812388"/>
                  <a:pt x="2458458" y="1743822"/>
                </a:cubicBezTo>
                <a:cubicBezTo>
                  <a:pt x="2536985" y="1713324"/>
                  <a:pt x="2626388" y="1709168"/>
                  <a:pt x="2726744" y="1676750"/>
                </a:cubicBezTo>
                <a:cubicBezTo>
                  <a:pt x="2665916" y="1770978"/>
                  <a:pt x="2477556" y="1917098"/>
                  <a:pt x="2391386" y="2012108"/>
                </a:cubicBezTo>
                <a:cubicBezTo>
                  <a:pt x="2215827" y="1987195"/>
                  <a:pt x="2023030" y="1996612"/>
                  <a:pt x="1745712" y="2012108"/>
                </a:cubicBezTo>
                <a:cubicBezTo>
                  <a:pt x="1468394" y="2027604"/>
                  <a:pt x="1434699" y="2005586"/>
                  <a:pt x="1123951" y="2012108"/>
                </a:cubicBezTo>
                <a:cubicBezTo>
                  <a:pt x="813203" y="2018630"/>
                  <a:pt x="787205" y="1996419"/>
                  <a:pt x="573933" y="2012108"/>
                </a:cubicBezTo>
                <a:cubicBezTo>
                  <a:pt x="360661" y="2027797"/>
                  <a:pt x="274749" y="1998492"/>
                  <a:pt x="0" y="2012108"/>
                </a:cubicBezTo>
                <a:cubicBezTo>
                  <a:pt x="13559" y="1719102"/>
                  <a:pt x="24083" y="1580669"/>
                  <a:pt x="0" y="1401769"/>
                </a:cubicBezTo>
                <a:cubicBezTo>
                  <a:pt x="-24083" y="1222869"/>
                  <a:pt x="28390" y="1071796"/>
                  <a:pt x="0" y="771308"/>
                </a:cubicBezTo>
                <a:cubicBezTo>
                  <a:pt x="-28390" y="470820"/>
                  <a:pt x="-22747" y="167375"/>
                  <a:pt x="0" y="0"/>
                </a:cubicBezTo>
                <a:cubicBezTo>
                  <a:pt x="360582" y="30141"/>
                  <a:pt x="541207" y="-27986"/>
                  <a:pt x="736221" y="0"/>
                </a:cubicBezTo>
                <a:cubicBezTo>
                  <a:pt x="931235" y="27986"/>
                  <a:pt x="1153334" y="15076"/>
                  <a:pt x="1363372" y="0"/>
                </a:cubicBezTo>
                <a:cubicBezTo>
                  <a:pt x="1573410" y="-15076"/>
                  <a:pt x="1778186" y="-22521"/>
                  <a:pt x="2072325" y="0"/>
                </a:cubicBezTo>
                <a:cubicBezTo>
                  <a:pt x="2366464" y="22521"/>
                  <a:pt x="2454622" y="17332"/>
                  <a:pt x="2726744" y="0"/>
                </a:cubicBezTo>
                <a:cubicBezTo>
                  <a:pt x="2745811" y="137212"/>
                  <a:pt x="2720633" y="410019"/>
                  <a:pt x="2726744" y="558917"/>
                </a:cubicBezTo>
                <a:cubicBezTo>
                  <a:pt x="2732855" y="707815"/>
                  <a:pt x="2734697" y="882314"/>
                  <a:pt x="2726744" y="1117833"/>
                </a:cubicBezTo>
                <a:cubicBezTo>
                  <a:pt x="2718791" y="1353352"/>
                  <a:pt x="2737028" y="1416049"/>
                  <a:pt x="2726744" y="167675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Database</a:t>
            </a:r>
            <a:r>
              <a:rPr lang="en-US" sz="1800" dirty="0">
                <a:solidFill>
                  <a:schemeClr val="tx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store information to act as a system of record or an operational </a:t>
            </a: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data store</a:t>
            </a:r>
            <a:r>
              <a:rPr lang="en-US" sz="1800" dirty="0">
                <a:solidFill>
                  <a:schemeClr val="tx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for data access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3311611" y="1988473"/>
            <a:ext cx="1733731" cy="1157343"/>
          </a:xfrm>
          <a:prstGeom prst="curvedConnector4">
            <a:avLst>
              <a:gd name="adj1" fmla="val 27587"/>
              <a:gd name="adj2" fmla="val 119752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97985" y="580884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store data?</a:t>
            </a: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01" y="3966697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473986"/>
          </a:xfrm>
          <a:custGeom>
            <a:avLst/>
            <a:gdLst>
              <a:gd name="connsiteX0" fmla="*/ 0 w 4638627"/>
              <a:gd name="connsiteY0" fmla="*/ 0 h 2473986"/>
              <a:gd name="connsiteX1" fmla="*/ 616275 w 4638627"/>
              <a:gd name="connsiteY1" fmla="*/ 0 h 2473986"/>
              <a:gd name="connsiteX2" fmla="*/ 1139777 w 4638627"/>
              <a:gd name="connsiteY2" fmla="*/ 0 h 2473986"/>
              <a:gd name="connsiteX3" fmla="*/ 1895210 w 4638627"/>
              <a:gd name="connsiteY3" fmla="*/ 0 h 2473986"/>
              <a:gd name="connsiteX4" fmla="*/ 2511485 w 4638627"/>
              <a:gd name="connsiteY4" fmla="*/ 0 h 2473986"/>
              <a:gd name="connsiteX5" fmla="*/ 3127760 w 4638627"/>
              <a:gd name="connsiteY5" fmla="*/ 0 h 2473986"/>
              <a:gd name="connsiteX6" fmla="*/ 3883193 w 4638627"/>
              <a:gd name="connsiteY6" fmla="*/ 0 h 2473986"/>
              <a:gd name="connsiteX7" fmla="*/ 4638627 w 4638627"/>
              <a:gd name="connsiteY7" fmla="*/ 0 h 2473986"/>
              <a:gd name="connsiteX8" fmla="*/ 4638627 w 4638627"/>
              <a:gd name="connsiteY8" fmla="*/ 728449 h 2473986"/>
              <a:gd name="connsiteX9" fmla="*/ 4638627 w 4638627"/>
              <a:gd name="connsiteY9" fmla="*/ 1374431 h 2473986"/>
              <a:gd name="connsiteX10" fmla="*/ 4638627 w 4638627"/>
              <a:gd name="connsiteY10" fmla="*/ 2061647 h 2473986"/>
              <a:gd name="connsiteX11" fmla="*/ 4226288 w 4638627"/>
              <a:gd name="connsiteY11" fmla="*/ 2473986 h 2473986"/>
              <a:gd name="connsiteX12" fmla="*/ 3664795 w 4638627"/>
              <a:gd name="connsiteY12" fmla="*/ 2473986 h 2473986"/>
              <a:gd name="connsiteX13" fmla="*/ 3103303 w 4638627"/>
              <a:gd name="connsiteY13" fmla="*/ 2473986 h 2473986"/>
              <a:gd name="connsiteX14" fmla="*/ 2415022 w 4638627"/>
              <a:gd name="connsiteY14" fmla="*/ 2473986 h 2473986"/>
              <a:gd name="connsiteX15" fmla="*/ 1726741 w 4638627"/>
              <a:gd name="connsiteY15" fmla="*/ 2473986 h 2473986"/>
              <a:gd name="connsiteX16" fmla="*/ 1122985 w 4638627"/>
              <a:gd name="connsiteY16" fmla="*/ 2473986 h 2473986"/>
              <a:gd name="connsiteX17" fmla="*/ 561493 w 4638627"/>
              <a:gd name="connsiteY17" fmla="*/ 2473986 h 2473986"/>
              <a:gd name="connsiteX18" fmla="*/ 0 w 4638627"/>
              <a:gd name="connsiteY18" fmla="*/ 2473986 h 2473986"/>
              <a:gd name="connsiteX19" fmla="*/ 0 w 4638627"/>
              <a:gd name="connsiteY19" fmla="*/ 1904969 h 2473986"/>
              <a:gd name="connsiteX20" fmla="*/ 0 w 4638627"/>
              <a:gd name="connsiteY20" fmla="*/ 1261733 h 2473986"/>
              <a:gd name="connsiteX21" fmla="*/ 0 w 4638627"/>
              <a:gd name="connsiteY21" fmla="*/ 667976 h 2473986"/>
              <a:gd name="connsiteX22" fmla="*/ 0 w 4638627"/>
              <a:gd name="connsiteY22" fmla="*/ 0 h 2473986"/>
              <a:gd name="connsiteX0" fmla="*/ 4226288 w 4638627"/>
              <a:gd name="connsiteY0" fmla="*/ 2473986 h 2473986"/>
              <a:gd name="connsiteX1" fmla="*/ 4308756 w 4638627"/>
              <a:gd name="connsiteY1" fmla="*/ 2144115 h 2473986"/>
              <a:gd name="connsiteX2" fmla="*/ 4638627 w 4638627"/>
              <a:gd name="connsiteY2" fmla="*/ 2061647 h 2473986"/>
              <a:gd name="connsiteX3" fmla="*/ 4226288 w 4638627"/>
              <a:gd name="connsiteY3" fmla="*/ 2473986 h 2473986"/>
              <a:gd name="connsiteX0" fmla="*/ 4226288 w 4638627"/>
              <a:gd name="connsiteY0" fmla="*/ 2473986 h 2473986"/>
              <a:gd name="connsiteX1" fmla="*/ 4308756 w 4638627"/>
              <a:gd name="connsiteY1" fmla="*/ 2144115 h 2473986"/>
              <a:gd name="connsiteX2" fmla="*/ 4638627 w 4638627"/>
              <a:gd name="connsiteY2" fmla="*/ 2061647 h 2473986"/>
              <a:gd name="connsiteX3" fmla="*/ 4226288 w 4638627"/>
              <a:gd name="connsiteY3" fmla="*/ 2473986 h 2473986"/>
              <a:gd name="connsiteX4" fmla="*/ 3580270 w 4638627"/>
              <a:gd name="connsiteY4" fmla="*/ 2473986 h 2473986"/>
              <a:gd name="connsiteX5" fmla="*/ 3018777 w 4638627"/>
              <a:gd name="connsiteY5" fmla="*/ 2473986 h 2473986"/>
              <a:gd name="connsiteX6" fmla="*/ 2457285 w 4638627"/>
              <a:gd name="connsiteY6" fmla="*/ 2473986 h 2473986"/>
              <a:gd name="connsiteX7" fmla="*/ 1811266 w 4638627"/>
              <a:gd name="connsiteY7" fmla="*/ 2473986 h 2473986"/>
              <a:gd name="connsiteX8" fmla="*/ 1207511 w 4638627"/>
              <a:gd name="connsiteY8" fmla="*/ 2473986 h 2473986"/>
              <a:gd name="connsiteX9" fmla="*/ 730544 w 4638627"/>
              <a:gd name="connsiteY9" fmla="*/ 2473986 h 2473986"/>
              <a:gd name="connsiteX10" fmla="*/ 0 w 4638627"/>
              <a:gd name="connsiteY10" fmla="*/ 2473986 h 2473986"/>
              <a:gd name="connsiteX11" fmla="*/ 0 w 4638627"/>
              <a:gd name="connsiteY11" fmla="*/ 1830750 h 2473986"/>
              <a:gd name="connsiteX12" fmla="*/ 0 w 4638627"/>
              <a:gd name="connsiteY12" fmla="*/ 1162773 h 2473986"/>
              <a:gd name="connsiteX13" fmla="*/ 0 w 4638627"/>
              <a:gd name="connsiteY13" fmla="*/ 618497 h 2473986"/>
              <a:gd name="connsiteX14" fmla="*/ 0 w 4638627"/>
              <a:gd name="connsiteY14" fmla="*/ 0 h 2473986"/>
              <a:gd name="connsiteX15" fmla="*/ 755434 w 4638627"/>
              <a:gd name="connsiteY15" fmla="*/ 0 h 2473986"/>
              <a:gd name="connsiteX16" fmla="*/ 1325322 w 4638627"/>
              <a:gd name="connsiteY16" fmla="*/ 0 h 2473986"/>
              <a:gd name="connsiteX17" fmla="*/ 2034369 w 4638627"/>
              <a:gd name="connsiteY17" fmla="*/ 0 h 2473986"/>
              <a:gd name="connsiteX18" fmla="*/ 2789803 w 4638627"/>
              <a:gd name="connsiteY18" fmla="*/ 0 h 2473986"/>
              <a:gd name="connsiteX19" fmla="*/ 3313305 w 4638627"/>
              <a:gd name="connsiteY19" fmla="*/ 0 h 2473986"/>
              <a:gd name="connsiteX20" fmla="*/ 4068739 w 4638627"/>
              <a:gd name="connsiteY20" fmla="*/ 0 h 2473986"/>
              <a:gd name="connsiteX21" fmla="*/ 4638627 w 4638627"/>
              <a:gd name="connsiteY21" fmla="*/ 0 h 2473986"/>
              <a:gd name="connsiteX22" fmla="*/ 4638627 w 4638627"/>
              <a:gd name="connsiteY22" fmla="*/ 625366 h 2473986"/>
              <a:gd name="connsiteX23" fmla="*/ 4638627 w 4638627"/>
              <a:gd name="connsiteY23" fmla="*/ 1291965 h 2473986"/>
              <a:gd name="connsiteX24" fmla="*/ 4638627 w 4638627"/>
              <a:gd name="connsiteY24" fmla="*/ 2061647 h 247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38627" h="2473986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20562" y="331766"/>
                  <a:pt x="4635554" y="412500"/>
                  <a:pt x="4638627" y="728449"/>
                </a:cubicBezTo>
                <a:cubicBezTo>
                  <a:pt x="4641700" y="1044398"/>
                  <a:pt x="4606581" y="1144074"/>
                  <a:pt x="4638627" y="1374431"/>
                </a:cubicBezTo>
                <a:cubicBezTo>
                  <a:pt x="4670673" y="1604788"/>
                  <a:pt x="4637542" y="1722206"/>
                  <a:pt x="4638627" y="2061647"/>
                </a:cubicBezTo>
                <a:cubicBezTo>
                  <a:pt x="4449107" y="2256614"/>
                  <a:pt x="4399330" y="2261627"/>
                  <a:pt x="4226288" y="2473986"/>
                </a:cubicBezTo>
                <a:cubicBezTo>
                  <a:pt x="4050744" y="2500693"/>
                  <a:pt x="3839754" y="2490451"/>
                  <a:pt x="3664795" y="2473986"/>
                </a:cubicBezTo>
                <a:cubicBezTo>
                  <a:pt x="3489836" y="2457521"/>
                  <a:pt x="3319077" y="2486250"/>
                  <a:pt x="3103303" y="2473986"/>
                </a:cubicBezTo>
                <a:cubicBezTo>
                  <a:pt x="2887529" y="2461722"/>
                  <a:pt x="2712447" y="2506593"/>
                  <a:pt x="2415022" y="2473986"/>
                </a:cubicBezTo>
                <a:cubicBezTo>
                  <a:pt x="2117597" y="2441379"/>
                  <a:pt x="1946798" y="2456035"/>
                  <a:pt x="1726741" y="2473986"/>
                </a:cubicBezTo>
                <a:cubicBezTo>
                  <a:pt x="1506684" y="2491937"/>
                  <a:pt x="1424009" y="2484023"/>
                  <a:pt x="1122985" y="2473986"/>
                </a:cubicBezTo>
                <a:cubicBezTo>
                  <a:pt x="821961" y="2463949"/>
                  <a:pt x="751430" y="2479071"/>
                  <a:pt x="561493" y="2473986"/>
                </a:cubicBezTo>
                <a:cubicBezTo>
                  <a:pt x="371556" y="2468901"/>
                  <a:pt x="138222" y="2446406"/>
                  <a:pt x="0" y="2473986"/>
                </a:cubicBezTo>
                <a:cubicBezTo>
                  <a:pt x="-16441" y="2210422"/>
                  <a:pt x="-23697" y="2158574"/>
                  <a:pt x="0" y="1904969"/>
                </a:cubicBezTo>
                <a:cubicBezTo>
                  <a:pt x="23697" y="1651364"/>
                  <a:pt x="-5312" y="1462131"/>
                  <a:pt x="0" y="1261733"/>
                </a:cubicBezTo>
                <a:cubicBezTo>
                  <a:pt x="5312" y="1061335"/>
                  <a:pt x="18906" y="890676"/>
                  <a:pt x="0" y="667976"/>
                </a:cubicBezTo>
                <a:cubicBezTo>
                  <a:pt x="-18906" y="445276"/>
                  <a:pt x="-32963" y="143290"/>
                  <a:pt x="0" y="0"/>
                </a:cubicBezTo>
                <a:close/>
              </a:path>
              <a:path w="4638627" h="2473986" fill="darkenLess" stroke="0" extrusionOk="0">
                <a:moveTo>
                  <a:pt x="4226288" y="2473986"/>
                </a:moveTo>
                <a:cubicBezTo>
                  <a:pt x="4259120" y="2335823"/>
                  <a:pt x="4263380" y="2286079"/>
                  <a:pt x="4308756" y="2144115"/>
                </a:cubicBezTo>
                <a:cubicBezTo>
                  <a:pt x="4413645" y="2116349"/>
                  <a:pt x="4473674" y="2096740"/>
                  <a:pt x="4638627" y="2061647"/>
                </a:cubicBezTo>
                <a:cubicBezTo>
                  <a:pt x="4487661" y="2252978"/>
                  <a:pt x="4376076" y="2338522"/>
                  <a:pt x="4226288" y="2473986"/>
                </a:cubicBezTo>
                <a:close/>
              </a:path>
              <a:path w="4638627" h="2473986" fill="none" extrusionOk="0">
                <a:moveTo>
                  <a:pt x="4226288" y="2473986"/>
                </a:moveTo>
                <a:cubicBezTo>
                  <a:pt x="4271695" y="2352718"/>
                  <a:pt x="4290705" y="2245458"/>
                  <a:pt x="4308756" y="2144115"/>
                </a:cubicBezTo>
                <a:cubicBezTo>
                  <a:pt x="4429588" y="2105200"/>
                  <a:pt x="4569206" y="2073046"/>
                  <a:pt x="4638627" y="2061647"/>
                </a:cubicBezTo>
                <a:cubicBezTo>
                  <a:pt x="4553834" y="2174816"/>
                  <a:pt x="4429668" y="2303999"/>
                  <a:pt x="4226288" y="2473986"/>
                </a:cubicBezTo>
                <a:cubicBezTo>
                  <a:pt x="4070558" y="2481350"/>
                  <a:pt x="3727055" y="2470916"/>
                  <a:pt x="3580270" y="2473986"/>
                </a:cubicBezTo>
                <a:cubicBezTo>
                  <a:pt x="3433485" y="2477056"/>
                  <a:pt x="3164101" y="2466223"/>
                  <a:pt x="3018777" y="2473986"/>
                </a:cubicBezTo>
                <a:cubicBezTo>
                  <a:pt x="2873453" y="2481749"/>
                  <a:pt x="2639026" y="2476053"/>
                  <a:pt x="2457285" y="2473986"/>
                </a:cubicBezTo>
                <a:cubicBezTo>
                  <a:pt x="2275544" y="2471919"/>
                  <a:pt x="2070653" y="2454505"/>
                  <a:pt x="1811266" y="2473986"/>
                </a:cubicBezTo>
                <a:cubicBezTo>
                  <a:pt x="1551879" y="2493467"/>
                  <a:pt x="1485322" y="2455275"/>
                  <a:pt x="1207511" y="2473986"/>
                </a:cubicBezTo>
                <a:cubicBezTo>
                  <a:pt x="929701" y="2492697"/>
                  <a:pt x="840734" y="2455843"/>
                  <a:pt x="730544" y="2473986"/>
                </a:cubicBezTo>
                <a:cubicBezTo>
                  <a:pt x="620354" y="2492129"/>
                  <a:pt x="288409" y="2484659"/>
                  <a:pt x="0" y="2473986"/>
                </a:cubicBezTo>
                <a:cubicBezTo>
                  <a:pt x="-10932" y="2165506"/>
                  <a:pt x="-3683" y="2139188"/>
                  <a:pt x="0" y="1830750"/>
                </a:cubicBezTo>
                <a:cubicBezTo>
                  <a:pt x="3683" y="1522312"/>
                  <a:pt x="-1594" y="1340467"/>
                  <a:pt x="0" y="1162773"/>
                </a:cubicBezTo>
                <a:cubicBezTo>
                  <a:pt x="1594" y="985079"/>
                  <a:pt x="-10032" y="839174"/>
                  <a:pt x="0" y="618497"/>
                </a:cubicBezTo>
                <a:cubicBezTo>
                  <a:pt x="10032" y="397820"/>
                  <a:pt x="14870" y="204313"/>
                  <a:pt x="0" y="0"/>
                </a:cubicBezTo>
                <a:cubicBezTo>
                  <a:pt x="374698" y="36465"/>
                  <a:pt x="413752" y="-15788"/>
                  <a:pt x="755434" y="0"/>
                </a:cubicBezTo>
                <a:cubicBezTo>
                  <a:pt x="1097116" y="15788"/>
                  <a:pt x="1164270" y="13799"/>
                  <a:pt x="1325322" y="0"/>
                </a:cubicBezTo>
                <a:cubicBezTo>
                  <a:pt x="1486374" y="-13799"/>
                  <a:pt x="1728558" y="7918"/>
                  <a:pt x="2034369" y="0"/>
                </a:cubicBezTo>
                <a:cubicBezTo>
                  <a:pt x="2340180" y="-7918"/>
                  <a:pt x="2461079" y="20456"/>
                  <a:pt x="2789803" y="0"/>
                </a:cubicBezTo>
                <a:cubicBezTo>
                  <a:pt x="3118527" y="-20456"/>
                  <a:pt x="3201054" y="-9363"/>
                  <a:pt x="3313305" y="0"/>
                </a:cubicBezTo>
                <a:cubicBezTo>
                  <a:pt x="3425556" y="9363"/>
                  <a:pt x="3778045" y="17389"/>
                  <a:pt x="4068739" y="0"/>
                </a:cubicBezTo>
                <a:cubicBezTo>
                  <a:pt x="4359433" y="-17389"/>
                  <a:pt x="4390373" y="-2384"/>
                  <a:pt x="4638627" y="0"/>
                </a:cubicBezTo>
                <a:cubicBezTo>
                  <a:pt x="4666139" y="199600"/>
                  <a:pt x="4665459" y="351979"/>
                  <a:pt x="4638627" y="625366"/>
                </a:cubicBezTo>
                <a:cubicBezTo>
                  <a:pt x="4611795" y="898753"/>
                  <a:pt x="4659257" y="1028126"/>
                  <a:pt x="4638627" y="1291965"/>
                </a:cubicBezTo>
                <a:cubicBezTo>
                  <a:pt x="4617997" y="1555804"/>
                  <a:pt x="4616571" y="1848413"/>
                  <a:pt x="4638627" y="2061647"/>
                </a:cubicBezTo>
              </a:path>
              <a:path w="4638627" h="2473986" fill="none" stroke="0" extrusionOk="0">
                <a:moveTo>
                  <a:pt x="4226288" y="2473986"/>
                </a:moveTo>
                <a:cubicBezTo>
                  <a:pt x="4256925" y="2322943"/>
                  <a:pt x="4279307" y="2278190"/>
                  <a:pt x="4308756" y="2144115"/>
                </a:cubicBezTo>
                <a:cubicBezTo>
                  <a:pt x="4469895" y="2092525"/>
                  <a:pt x="4538305" y="2095254"/>
                  <a:pt x="4638627" y="2061647"/>
                </a:cubicBezTo>
                <a:cubicBezTo>
                  <a:pt x="4473529" y="2203347"/>
                  <a:pt x="4377697" y="2319677"/>
                  <a:pt x="4226288" y="2473986"/>
                </a:cubicBezTo>
                <a:cubicBezTo>
                  <a:pt x="3962142" y="2460475"/>
                  <a:pt x="3927709" y="2477584"/>
                  <a:pt x="3664795" y="2473986"/>
                </a:cubicBezTo>
                <a:cubicBezTo>
                  <a:pt x="3401881" y="2470388"/>
                  <a:pt x="3403808" y="2458475"/>
                  <a:pt x="3145566" y="2473986"/>
                </a:cubicBezTo>
                <a:cubicBezTo>
                  <a:pt x="2887324" y="2489497"/>
                  <a:pt x="2679262" y="2465154"/>
                  <a:pt x="2499547" y="2473986"/>
                </a:cubicBezTo>
                <a:cubicBezTo>
                  <a:pt x="2319832" y="2482818"/>
                  <a:pt x="2129706" y="2473280"/>
                  <a:pt x="1980318" y="2473986"/>
                </a:cubicBezTo>
                <a:cubicBezTo>
                  <a:pt x="1830930" y="2474692"/>
                  <a:pt x="1661769" y="2464714"/>
                  <a:pt x="1503351" y="2473986"/>
                </a:cubicBezTo>
                <a:cubicBezTo>
                  <a:pt x="1344933" y="2483258"/>
                  <a:pt x="1179381" y="2495062"/>
                  <a:pt x="984121" y="2473986"/>
                </a:cubicBezTo>
                <a:cubicBezTo>
                  <a:pt x="788861" y="2452911"/>
                  <a:pt x="454794" y="2428111"/>
                  <a:pt x="0" y="2473986"/>
                </a:cubicBezTo>
                <a:cubicBezTo>
                  <a:pt x="-6533" y="2283308"/>
                  <a:pt x="295" y="2109770"/>
                  <a:pt x="0" y="1855490"/>
                </a:cubicBezTo>
                <a:cubicBezTo>
                  <a:pt x="-295" y="1601210"/>
                  <a:pt x="-12354" y="1422377"/>
                  <a:pt x="0" y="1236993"/>
                </a:cubicBezTo>
                <a:cubicBezTo>
                  <a:pt x="12354" y="1051609"/>
                  <a:pt x="-20310" y="788861"/>
                  <a:pt x="0" y="667976"/>
                </a:cubicBezTo>
                <a:cubicBezTo>
                  <a:pt x="20310" y="547091"/>
                  <a:pt x="896" y="135577"/>
                  <a:pt x="0" y="0"/>
                </a:cubicBezTo>
                <a:cubicBezTo>
                  <a:pt x="308479" y="16842"/>
                  <a:pt x="493504" y="-1697"/>
                  <a:pt x="662661" y="0"/>
                </a:cubicBezTo>
                <a:cubicBezTo>
                  <a:pt x="831818" y="1697"/>
                  <a:pt x="1223959" y="-3566"/>
                  <a:pt x="1418095" y="0"/>
                </a:cubicBezTo>
                <a:cubicBezTo>
                  <a:pt x="1612231" y="3566"/>
                  <a:pt x="1899232" y="25041"/>
                  <a:pt x="2034369" y="0"/>
                </a:cubicBezTo>
                <a:cubicBezTo>
                  <a:pt x="2169506" y="-25041"/>
                  <a:pt x="2445142" y="-4016"/>
                  <a:pt x="2650644" y="0"/>
                </a:cubicBezTo>
                <a:cubicBezTo>
                  <a:pt x="2856146" y="4016"/>
                  <a:pt x="3003158" y="31824"/>
                  <a:pt x="3313305" y="0"/>
                </a:cubicBezTo>
                <a:cubicBezTo>
                  <a:pt x="3623452" y="-31824"/>
                  <a:pt x="3761497" y="-575"/>
                  <a:pt x="4022352" y="0"/>
                </a:cubicBezTo>
                <a:cubicBezTo>
                  <a:pt x="4283207" y="575"/>
                  <a:pt x="4350475" y="-1148"/>
                  <a:pt x="4638627" y="0"/>
                </a:cubicBezTo>
                <a:cubicBezTo>
                  <a:pt x="4634266" y="156447"/>
                  <a:pt x="4653521" y="381525"/>
                  <a:pt x="4638627" y="707832"/>
                </a:cubicBezTo>
                <a:cubicBezTo>
                  <a:pt x="4623733" y="1034139"/>
                  <a:pt x="4620680" y="1214093"/>
                  <a:pt x="4638627" y="1374431"/>
                </a:cubicBezTo>
                <a:cubicBezTo>
                  <a:pt x="4656574" y="1534769"/>
                  <a:pt x="4617729" y="1904057"/>
                  <a:pt x="4638627" y="206164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Manrope Medium"/>
              <a:sym typeface="Manrope Medium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Vector databases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integrate data for Large Language models (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LLM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) with similar data as context to provide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better outcomes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(also known as Retrieval Augmented Generation (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RAG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 flipV="1">
            <a:off x="3193857" y="3623023"/>
            <a:ext cx="660268" cy="2108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learn from stored data?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884689"/>
              <a:chOff x="3578870" y="1379112"/>
              <a:chExt cx="1554309" cy="2884689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Manrope Medium"/>
                    <a:sym typeface="Manrope Medium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Manrope Medium"/>
                    <a:sym typeface="Manrope Medium"/>
                  </a:rPr>
                  <a:t>Database</a:t>
                </a:r>
              </a:p>
              <a:p>
                <a:endParaRPr lang="en-US" sz="2000" dirty="0">
                  <a:solidFill>
                    <a:schemeClr val="tx2"/>
                  </a:solidFill>
                  <a:latin typeface="Manrope Medium"/>
                  <a:sym typeface="Manrope Medium"/>
                </a:endParaRPr>
              </a:p>
              <a:p>
                <a:endParaRPr lang="en-US" sz="2000" dirty="0">
                  <a:solidFill>
                    <a:schemeClr val="accent6"/>
                  </a:solidFill>
                  <a:latin typeface="Chalkduster" panose="03050602040202020205" pitchFamily="66" charset="77"/>
                </a:endParaRP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anrope Medium"/>
                <a:sym typeface="Manrope Medium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learn from stored data?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884689"/>
              <a:chOff x="3578870" y="1379112"/>
              <a:chExt cx="1554309" cy="2884689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Manrope Medium"/>
                    <a:sym typeface="Manrope Medium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latin typeface="Manrope Medium"/>
                    <a:sym typeface="Manrope Medium"/>
                  </a:rPr>
                  <a:t>Database</a:t>
                </a:r>
              </a:p>
              <a:p>
                <a:endParaRPr lang="en-US" sz="2000" dirty="0">
                  <a:solidFill>
                    <a:schemeClr val="tx2"/>
                  </a:solidFill>
                  <a:latin typeface="Manrope Medium"/>
                  <a:sym typeface="Manrope Medium"/>
                </a:endParaRPr>
              </a:p>
              <a:p>
                <a:endParaRPr lang="en-US" sz="2000" dirty="0">
                  <a:solidFill>
                    <a:schemeClr val="accent6"/>
                  </a:solidFill>
                  <a:latin typeface="Chalkduster" panose="03050602040202020205" pitchFamily="66" charset="77"/>
                </a:endParaRP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anrope Medium"/>
                <a:sym typeface="Manrope Medium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5"/>
            <a:ext cx="1916562" cy="1437071"/>
            <a:chOff x="5208242" y="3497111"/>
            <a:chExt cx="1122156" cy="89425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248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992502" cy="2461112"/>
          </a:xfrm>
          <a:custGeom>
            <a:avLst/>
            <a:gdLst>
              <a:gd name="connsiteX0" fmla="*/ 0 w 2992502"/>
              <a:gd name="connsiteY0" fmla="*/ 0 h 2461112"/>
              <a:gd name="connsiteX1" fmla="*/ 568575 w 2992502"/>
              <a:gd name="connsiteY1" fmla="*/ 0 h 2461112"/>
              <a:gd name="connsiteX2" fmla="*/ 1077301 w 2992502"/>
              <a:gd name="connsiteY2" fmla="*/ 0 h 2461112"/>
              <a:gd name="connsiteX3" fmla="*/ 1735651 w 2992502"/>
              <a:gd name="connsiteY3" fmla="*/ 0 h 2461112"/>
              <a:gd name="connsiteX4" fmla="*/ 2304227 w 2992502"/>
              <a:gd name="connsiteY4" fmla="*/ 0 h 2461112"/>
              <a:gd name="connsiteX5" fmla="*/ 2992502 w 2992502"/>
              <a:gd name="connsiteY5" fmla="*/ 0 h 2461112"/>
              <a:gd name="connsiteX6" fmla="*/ 2992502 w 2992502"/>
              <a:gd name="connsiteY6" fmla="*/ 724658 h 2461112"/>
              <a:gd name="connsiteX7" fmla="*/ 2992502 w 2992502"/>
              <a:gd name="connsiteY7" fmla="*/ 1408297 h 2461112"/>
              <a:gd name="connsiteX8" fmla="*/ 2992502 w 2992502"/>
              <a:gd name="connsiteY8" fmla="*/ 2050918 h 2461112"/>
              <a:gd name="connsiteX9" fmla="*/ 2582308 w 2992502"/>
              <a:gd name="connsiteY9" fmla="*/ 2461112 h 2461112"/>
              <a:gd name="connsiteX10" fmla="*/ 1936731 w 2992502"/>
              <a:gd name="connsiteY10" fmla="*/ 2461112 h 2461112"/>
              <a:gd name="connsiteX11" fmla="*/ 1316977 w 2992502"/>
              <a:gd name="connsiteY11" fmla="*/ 2461112 h 2461112"/>
              <a:gd name="connsiteX12" fmla="*/ 645577 w 2992502"/>
              <a:gd name="connsiteY12" fmla="*/ 2461112 h 2461112"/>
              <a:gd name="connsiteX13" fmla="*/ 0 w 2992502"/>
              <a:gd name="connsiteY13" fmla="*/ 2461112 h 2461112"/>
              <a:gd name="connsiteX14" fmla="*/ 0 w 2992502"/>
              <a:gd name="connsiteY14" fmla="*/ 1796612 h 2461112"/>
              <a:gd name="connsiteX15" fmla="*/ 0 w 2992502"/>
              <a:gd name="connsiteY15" fmla="*/ 1156723 h 2461112"/>
              <a:gd name="connsiteX16" fmla="*/ 0 w 2992502"/>
              <a:gd name="connsiteY16" fmla="*/ 0 h 2461112"/>
              <a:gd name="connsiteX0" fmla="*/ 2582308 w 2992502"/>
              <a:gd name="connsiteY0" fmla="*/ 2461112 h 2461112"/>
              <a:gd name="connsiteX1" fmla="*/ 2664347 w 2992502"/>
              <a:gd name="connsiteY1" fmla="*/ 2132957 h 2461112"/>
              <a:gd name="connsiteX2" fmla="*/ 2992502 w 2992502"/>
              <a:gd name="connsiteY2" fmla="*/ 2050918 h 2461112"/>
              <a:gd name="connsiteX3" fmla="*/ 2582308 w 2992502"/>
              <a:gd name="connsiteY3" fmla="*/ 2461112 h 2461112"/>
              <a:gd name="connsiteX0" fmla="*/ 2582308 w 2992502"/>
              <a:gd name="connsiteY0" fmla="*/ 2461112 h 2461112"/>
              <a:gd name="connsiteX1" fmla="*/ 2664347 w 2992502"/>
              <a:gd name="connsiteY1" fmla="*/ 2132957 h 2461112"/>
              <a:gd name="connsiteX2" fmla="*/ 2992502 w 2992502"/>
              <a:gd name="connsiteY2" fmla="*/ 2050918 h 2461112"/>
              <a:gd name="connsiteX3" fmla="*/ 2582308 w 2992502"/>
              <a:gd name="connsiteY3" fmla="*/ 2461112 h 2461112"/>
              <a:gd name="connsiteX4" fmla="*/ 1936731 w 2992502"/>
              <a:gd name="connsiteY4" fmla="*/ 2461112 h 2461112"/>
              <a:gd name="connsiteX5" fmla="*/ 1239508 w 2992502"/>
              <a:gd name="connsiteY5" fmla="*/ 2461112 h 2461112"/>
              <a:gd name="connsiteX6" fmla="*/ 0 w 2992502"/>
              <a:gd name="connsiteY6" fmla="*/ 2461112 h 2461112"/>
              <a:gd name="connsiteX7" fmla="*/ 0 w 2992502"/>
              <a:gd name="connsiteY7" fmla="*/ 1821223 h 2461112"/>
              <a:gd name="connsiteX8" fmla="*/ 0 w 2992502"/>
              <a:gd name="connsiteY8" fmla="*/ 1205945 h 2461112"/>
              <a:gd name="connsiteX9" fmla="*/ 0 w 2992502"/>
              <a:gd name="connsiteY9" fmla="*/ 566056 h 2461112"/>
              <a:gd name="connsiteX10" fmla="*/ 0 w 2992502"/>
              <a:gd name="connsiteY10" fmla="*/ 0 h 2461112"/>
              <a:gd name="connsiteX11" fmla="*/ 598500 w 2992502"/>
              <a:gd name="connsiteY11" fmla="*/ 0 h 2461112"/>
              <a:gd name="connsiteX12" fmla="*/ 1226926 w 2992502"/>
              <a:gd name="connsiteY12" fmla="*/ 0 h 2461112"/>
              <a:gd name="connsiteX13" fmla="*/ 1885276 w 2992502"/>
              <a:gd name="connsiteY13" fmla="*/ 0 h 2461112"/>
              <a:gd name="connsiteX14" fmla="*/ 2992502 w 2992502"/>
              <a:gd name="connsiteY14" fmla="*/ 0 h 2461112"/>
              <a:gd name="connsiteX15" fmla="*/ 2992502 w 2992502"/>
              <a:gd name="connsiteY15" fmla="*/ 642621 h 2461112"/>
              <a:gd name="connsiteX16" fmla="*/ 2992502 w 2992502"/>
              <a:gd name="connsiteY16" fmla="*/ 1305751 h 2461112"/>
              <a:gd name="connsiteX17" fmla="*/ 2992502 w 2992502"/>
              <a:gd name="connsiteY17" fmla="*/ 2050918 h 246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2502" h="2461112" stroke="0" extrusionOk="0">
                <a:moveTo>
                  <a:pt x="0" y="0"/>
                </a:moveTo>
                <a:cubicBezTo>
                  <a:pt x="117208" y="-22817"/>
                  <a:pt x="399505" y="898"/>
                  <a:pt x="568575" y="0"/>
                </a:cubicBezTo>
                <a:cubicBezTo>
                  <a:pt x="737645" y="-898"/>
                  <a:pt x="965007" y="-6790"/>
                  <a:pt x="1077301" y="0"/>
                </a:cubicBezTo>
                <a:cubicBezTo>
                  <a:pt x="1189595" y="6790"/>
                  <a:pt x="1450376" y="14059"/>
                  <a:pt x="1735651" y="0"/>
                </a:cubicBezTo>
                <a:cubicBezTo>
                  <a:pt x="2020926" y="-14059"/>
                  <a:pt x="2153839" y="-27845"/>
                  <a:pt x="2304227" y="0"/>
                </a:cubicBezTo>
                <a:cubicBezTo>
                  <a:pt x="2454615" y="27845"/>
                  <a:pt x="2758494" y="-20308"/>
                  <a:pt x="2992502" y="0"/>
                </a:cubicBezTo>
                <a:cubicBezTo>
                  <a:pt x="3019398" y="224786"/>
                  <a:pt x="2961368" y="522323"/>
                  <a:pt x="2992502" y="724658"/>
                </a:cubicBezTo>
                <a:cubicBezTo>
                  <a:pt x="3023636" y="926993"/>
                  <a:pt x="3018409" y="1144091"/>
                  <a:pt x="2992502" y="1408297"/>
                </a:cubicBezTo>
                <a:cubicBezTo>
                  <a:pt x="2966595" y="1672503"/>
                  <a:pt x="2988537" y="1798927"/>
                  <a:pt x="2992502" y="2050918"/>
                </a:cubicBezTo>
                <a:cubicBezTo>
                  <a:pt x="2795881" y="2220800"/>
                  <a:pt x="2729806" y="2352907"/>
                  <a:pt x="2582308" y="2461112"/>
                </a:cubicBezTo>
                <a:cubicBezTo>
                  <a:pt x="2275694" y="2442290"/>
                  <a:pt x="2165940" y="2465716"/>
                  <a:pt x="1936731" y="2461112"/>
                </a:cubicBezTo>
                <a:cubicBezTo>
                  <a:pt x="1707522" y="2456508"/>
                  <a:pt x="1548641" y="2450543"/>
                  <a:pt x="1316977" y="2461112"/>
                </a:cubicBezTo>
                <a:cubicBezTo>
                  <a:pt x="1085313" y="2471681"/>
                  <a:pt x="817369" y="2456957"/>
                  <a:pt x="645577" y="2461112"/>
                </a:cubicBezTo>
                <a:cubicBezTo>
                  <a:pt x="473785" y="2465267"/>
                  <a:pt x="176963" y="2477347"/>
                  <a:pt x="0" y="2461112"/>
                </a:cubicBezTo>
                <a:cubicBezTo>
                  <a:pt x="-4590" y="2131831"/>
                  <a:pt x="-29166" y="2004046"/>
                  <a:pt x="0" y="1796612"/>
                </a:cubicBezTo>
                <a:cubicBezTo>
                  <a:pt x="29166" y="1589178"/>
                  <a:pt x="27493" y="1446498"/>
                  <a:pt x="0" y="1156723"/>
                </a:cubicBezTo>
                <a:cubicBezTo>
                  <a:pt x="-27493" y="866948"/>
                  <a:pt x="9192" y="470789"/>
                  <a:pt x="0" y="0"/>
                </a:cubicBezTo>
                <a:close/>
              </a:path>
              <a:path w="2992502" h="2461112" fill="darkenLess" stroke="0" extrusionOk="0">
                <a:moveTo>
                  <a:pt x="2582308" y="2461112"/>
                </a:moveTo>
                <a:cubicBezTo>
                  <a:pt x="2597587" y="2372250"/>
                  <a:pt x="2644776" y="2266021"/>
                  <a:pt x="2664347" y="2132957"/>
                </a:cubicBezTo>
                <a:cubicBezTo>
                  <a:pt x="2770628" y="2118104"/>
                  <a:pt x="2868905" y="2075998"/>
                  <a:pt x="2992502" y="2050918"/>
                </a:cubicBezTo>
                <a:cubicBezTo>
                  <a:pt x="2799901" y="2203231"/>
                  <a:pt x="2742248" y="2260433"/>
                  <a:pt x="2582308" y="2461112"/>
                </a:cubicBezTo>
                <a:close/>
              </a:path>
              <a:path w="2992502" h="2461112" fill="none" extrusionOk="0">
                <a:moveTo>
                  <a:pt x="2582308" y="2461112"/>
                </a:moveTo>
                <a:cubicBezTo>
                  <a:pt x="2635683" y="2301340"/>
                  <a:pt x="2615266" y="2272128"/>
                  <a:pt x="2664347" y="2132957"/>
                </a:cubicBezTo>
                <a:cubicBezTo>
                  <a:pt x="2822541" y="2105686"/>
                  <a:pt x="2923038" y="2060709"/>
                  <a:pt x="2992502" y="2050918"/>
                </a:cubicBezTo>
                <a:cubicBezTo>
                  <a:pt x="2831406" y="2196732"/>
                  <a:pt x="2679413" y="2350168"/>
                  <a:pt x="2582308" y="2461112"/>
                </a:cubicBezTo>
                <a:cubicBezTo>
                  <a:pt x="2291456" y="2454618"/>
                  <a:pt x="2223526" y="2484739"/>
                  <a:pt x="1936731" y="2461112"/>
                </a:cubicBezTo>
                <a:cubicBezTo>
                  <a:pt x="1649936" y="2437485"/>
                  <a:pt x="1581694" y="2474851"/>
                  <a:pt x="1239508" y="2461112"/>
                </a:cubicBezTo>
                <a:cubicBezTo>
                  <a:pt x="897322" y="2447373"/>
                  <a:pt x="314932" y="2422082"/>
                  <a:pt x="0" y="2461112"/>
                </a:cubicBezTo>
                <a:cubicBezTo>
                  <a:pt x="8000" y="2315316"/>
                  <a:pt x="-13943" y="1976137"/>
                  <a:pt x="0" y="1821223"/>
                </a:cubicBezTo>
                <a:cubicBezTo>
                  <a:pt x="13943" y="1666309"/>
                  <a:pt x="-5015" y="1411387"/>
                  <a:pt x="0" y="1205945"/>
                </a:cubicBezTo>
                <a:cubicBezTo>
                  <a:pt x="5015" y="1000503"/>
                  <a:pt x="27663" y="832145"/>
                  <a:pt x="0" y="566056"/>
                </a:cubicBezTo>
                <a:cubicBezTo>
                  <a:pt x="-27663" y="299967"/>
                  <a:pt x="-12078" y="257010"/>
                  <a:pt x="0" y="0"/>
                </a:cubicBezTo>
                <a:cubicBezTo>
                  <a:pt x="163063" y="-28570"/>
                  <a:pt x="367814" y="1575"/>
                  <a:pt x="598500" y="0"/>
                </a:cubicBezTo>
                <a:cubicBezTo>
                  <a:pt x="829186" y="-1575"/>
                  <a:pt x="989337" y="25197"/>
                  <a:pt x="1226926" y="0"/>
                </a:cubicBezTo>
                <a:cubicBezTo>
                  <a:pt x="1464515" y="-25197"/>
                  <a:pt x="1691827" y="7366"/>
                  <a:pt x="1885276" y="0"/>
                </a:cubicBezTo>
                <a:cubicBezTo>
                  <a:pt x="2078725" y="-7366"/>
                  <a:pt x="2730293" y="14178"/>
                  <a:pt x="2992502" y="0"/>
                </a:cubicBezTo>
                <a:cubicBezTo>
                  <a:pt x="3006625" y="181021"/>
                  <a:pt x="3005623" y="323904"/>
                  <a:pt x="2992502" y="642621"/>
                </a:cubicBezTo>
                <a:cubicBezTo>
                  <a:pt x="2979381" y="961338"/>
                  <a:pt x="2993661" y="1020528"/>
                  <a:pt x="2992502" y="1305751"/>
                </a:cubicBezTo>
                <a:cubicBezTo>
                  <a:pt x="2991344" y="1590974"/>
                  <a:pt x="2999155" y="1876382"/>
                  <a:pt x="2992502" y="2050918"/>
                </a:cubicBezTo>
              </a:path>
              <a:path w="2992502" h="2461112" fill="none" stroke="0" extrusionOk="0">
                <a:moveTo>
                  <a:pt x="2582308" y="2461112"/>
                </a:moveTo>
                <a:cubicBezTo>
                  <a:pt x="2624604" y="2354585"/>
                  <a:pt x="2623104" y="2290783"/>
                  <a:pt x="2664347" y="2132957"/>
                </a:cubicBezTo>
                <a:cubicBezTo>
                  <a:pt x="2808237" y="2099890"/>
                  <a:pt x="2844892" y="2077018"/>
                  <a:pt x="2992502" y="2050918"/>
                </a:cubicBezTo>
                <a:cubicBezTo>
                  <a:pt x="2838126" y="2245308"/>
                  <a:pt x="2687356" y="2395932"/>
                  <a:pt x="2582308" y="2461112"/>
                </a:cubicBezTo>
                <a:cubicBezTo>
                  <a:pt x="2331645" y="2445208"/>
                  <a:pt x="2082048" y="2464449"/>
                  <a:pt x="1910908" y="2461112"/>
                </a:cubicBezTo>
                <a:cubicBezTo>
                  <a:pt x="1739768" y="2457775"/>
                  <a:pt x="1465334" y="2435658"/>
                  <a:pt x="1316977" y="2461112"/>
                </a:cubicBezTo>
                <a:cubicBezTo>
                  <a:pt x="1168620" y="2486566"/>
                  <a:pt x="864891" y="2427956"/>
                  <a:pt x="645577" y="2461112"/>
                </a:cubicBezTo>
                <a:cubicBezTo>
                  <a:pt x="426263" y="2494268"/>
                  <a:pt x="150503" y="2490124"/>
                  <a:pt x="0" y="2461112"/>
                </a:cubicBezTo>
                <a:cubicBezTo>
                  <a:pt x="16352" y="2296354"/>
                  <a:pt x="-10006" y="1989359"/>
                  <a:pt x="0" y="1821223"/>
                </a:cubicBezTo>
                <a:cubicBezTo>
                  <a:pt x="10006" y="1653087"/>
                  <a:pt x="-3867" y="1394921"/>
                  <a:pt x="0" y="1181334"/>
                </a:cubicBezTo>
                <a:cubicBezTo>
                  <a:pt x="3867" y="967747"/>
                  <a:pt x="32811" y="494440"/>
                  <a:pt x="0" y="0"/>
                </a:cubicBezTo>
                <a:cubicBezTo>
                  <a:pt x="126217" y="-1023"/>
                  <a:pt x="409628" y="14697"/>
                  <a:pt x="568575" y="0"/>
                </a:cubicBezTo>
                <a:cubicBezTo>
                  <a:pt x="727522" y="-14697"/>
                  <a:pt x="926077" y="15971"/>
                  <a:pt x="1197001" y="0"/>
                </a:cubicBezTo>
                <a:cubicBezTo>
                  <a:pt x="1467925" y="-15971"/>
                  <a:pt x="1576676" y="20232"/>
                  <a:pt x="1735651" y="0"/>
                </a:cubicBezTo>
                <a:cubicBezTo>
                  <a:pt x="1894626" y="-20232"/>
                  <a:pt x="2100040" y="28065"/>
                  <a:pt x="2334152" y="0"/>
                </a:cubicBezTo>
                <a:cubicBezTo>
                  <a:pt x="2568264" y="-28065"/>
                  <a:pt x="2837191" y="21761"/>
                  <a:pt x="2992502" y="0"/>
                </a:cubicBezTo>
                <a:cubicBezTo>
                  <a:pt x="2999735" y="132932"/>
                  <a:pt x="2981997" y="443270"/>
                  <a:pt x="2992502" y="622112"/>
                </a:cubicBezTo>
                <a:cubicBezTo>
                  <a:pt x="3003007" y="800954"/>
                  <a:pt x="2984586" y="1033094"/>
                  <a:pt x="2992502" y="1346769"/>
                </a:cubicBezTo>
                <a:cubicBezTo>
                  <a:pt x="3000418" y="1660444"/>
                  <a:pt x="2975103" y="1753140"/>
                  <a:pt x="2992502" y="205091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Cache 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provides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fast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access to in-memory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most </a:t>
            </a:r>
            <a:r>
              <a:rPr lang="en-US" sz="2000" dirty="0">
                <a:solidFill>
                  <a:srgbClr val="92D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frequently used data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3627703" y="2380796"/>
            <a:ext cx="760906" cy="98449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to get results faster?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</a:t>
            </a:r>
            <a:r>
              <a:rPr lang="en-US" sz="3600" dirty="0">
                <a:solidFill>
                  <a:schemeClr val="bg1"/>
                </a:solidFill>
                <a:latin typeface="Baloo Bhaijaan" panose="03080902040302020200" pitchFamily="66" charset="-78"/>
                <a:ea typeface="Manrope Medium"/>
                <a:cs typeface="Baloo Bhaijaan" panose="03080902040302020200" pitchFamily="66" charset="-78"/>
                <a:sym typeface="Manrope Medium"/>
              </a:rPr>
              <a:t>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56602"/>
                  </a:solidFill>
                  <a:latin typeface="Manrope Medium"/>
                  <a:sym typeface="Manrope Medium"/>
                </a:rPr>
                <a:t>RabbitMQ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484944" y="3669157"/>
            <a:ext cx="1122156" cy="918171"/>
            <a:chOff x="5146457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146457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ValKey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chemeClr val="tx2"/>
                </a:solidFill>
                <a:latin typeface="Manrope Medium"/>
                <a:sym typeface="Manrope Medium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  <a:endParaRPr lang="en-US" sz="1200" dirty="0">
              <a:latin typeface="Chalkduster" panose="03050602040202020205" pitchFamily="66" charset="77"/>
            </a:endParaRP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  <a:endParaRPr lang="en-US" sz="1200" dirty="0">
              <a:latin typeface="Chalkduster" panose="03050602040202020205" pitchFamily="66" charset="77"/>
            </a:endParaRP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Event Processor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445486"/>
            <a:ext cx="1343289" cy="1218499"/>
            <a:chOff x="4030676" y="1445486"/>
            <a:chExt cx="1343289" cy="121849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445486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01824"/>
            <a:ext cx="1328313" cy="1148881"/>
            <a:chOff x="6045609" y="1601824"/>
            <a:chExt cx="1328313" cy="11488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Manrope Medium"/>
                <a:sym typeface="Manrope Medium"/>
              </a:endParaRP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User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2452" y="1601824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306488" y="3554892"/>
            <a:ext cx="1345276" cy="1000955"/>
            <a:chOff x="3737300" y="2561076"/>
            <a:chExt cx="1345276" cy="1000955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737300" y="3254254"/>
              <a:ext cx="1345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699DC9"/>
                  </a:solidFill>
                  <a:latin typeface="Manrope Medium"/>
                  <a:sym typeface="Manrope Medium"/>
                </a:rPr>
                <a:t>Postgres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56602"/>
                  </a:solidFill>
                  <a:latin typeface="Manrope Medium"/>
                  <a:sym typeface="Manrope Medium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chemeClr val="tx2"/>
                </a:solidFill>
                <a:latin typeface="Manrope Medium"/>
                <a:sym typeface="Manrope Medium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  <a:endParaRPr lang="en-US" sz="1200" dirty="0">
              <a:latin typeface="Chalkduster" panose="03050602040202020205" pitchFamily="66" charset="77"/>
            </a:endParaRP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  <a:endParaRPr lang="en-US" sz="1200" dirty="0">
              <a:latin typeface="Chalkduster" panose="03050602040202020205" pitchFamily="66" charset="77"/>
            </a:endParaRP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Event Processor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Manrope Medium"/>
                <a:sym typeface="Manrope Medium"/>
              </a:endParaRP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User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68066" y="1626538"/>
              <a:ext cx="393701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750462" y="3554892"/>
            <a:ext cx="1083708" cy="994757"/>
            <a:chOff x="3887920" y="2561076"/>
            <a:chExt cx="1083708" cy="994757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887920" y="3248056"/>
              <a:ext cx="10837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699DC9"/>
                  </a:solidFill>
                  <a:latin typeface="Manrope Medium"/>
                  <a:sym typeface="Manrope Medium"/>
                </a:rPr>
                <a:t>Postgres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Manrope Medium"/>
                <a:sym typeface="Manrope Medium"/>
              </a:rPr>
              <a:t>Public or private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Manrope Medium"/>
                <a:sym typeface="Manrope Medium"/>
              </a:rPr>
              <a:t> platforms 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7D1E0F4-CFB0-D898-AD2A-5140E6F9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C0D89E83-855A-BB9C-8B99-FDEB0D518FC6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11B3F-3564-9A40-2684-AF4A7F9EFFDD}"/>
              </a:ext>
            </a:extLst>
          </p:cNvPr>
          <p:cNvGrpSpPr/>
          <p:nvPr/>
        </p:nvGrpSpPr>
        <p:grpSpPr>
          <a:xfrm>
            <a:off x="3016644" y="1601654"/>
            <a:ext cx="1379356" cy="1579411"/>
            <a:chOff x="6344631" y="2335144"/>
            <a:chExt cx="137935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11215-8E8E-E6B1-BD6E-433940B2F1F9}"/>
                </a:ext>
              </a:extLst>
            </p:cNvPr>
            <p:cNvSpPr txBox="1"/>
            <p:nvPr/>
          </p:nvSpPr>
          <p:spPr>
            <a:xfrm>
              <a:off x="6561664" y="3514445"/>
              <a:ext cx="9325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596C4DC3-7748-0A83-5098-FEFF0E0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071FF1-E1D1-6CCE-46A4-92A3FC77BD48}"/>
              </a:ext>
            </a:extLst>
          </p:cNvPr>
          <p:cNvGrpSpPr/>
          <p:nvPr/>
        </p:nvGrpSpPr>
        <p:grpSpPr>
          <a:xfrm>
            <a:off x="3107415" y="3237626"/>
            <a:ext cx="1464585" cy="1376163"/>
            <a:chOff x="3728267" y="1984915"/>
            <a:chExt cx="1464585" cy="1376163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63F43236-0B8A-A69A-1190-C1F4AF0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F90E3-4B35-8CC1-CB91-C96D69C1CB16}"/>
                </a:ext>
              </a:extLst>
            </p:cNvPr>
            <p:cNvSpPr txBox="1"/>
            <p:nvPr/>
          </p:nvSpPr>
          <p:spPr>
            <a:xfrm>
              <a:off x="3728267" y="2960968"/>
              <a:ext cx="14645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Manrope Medium"/>
                  <a:sym typeface="Manrope Medium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0E851-D86C-3FA9-79B5-AEEC8525D1AF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33EA70C-B5D0-1007-ECAA-4CDB0A01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FCDD60-5FEE-DCC3-7039-95C1643CEB88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Event 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923016-B0DA-C456-7B94-B0FD37B91647}"/>
              </a:ext>
            </a:extLst>
          </p:cNvPr>
          <p:cNvGrpSpPr/>
          <p:nvPr/>
        </p:nvGrpSpPr>
        <p:grpSpPr>
          <a:xfrm>
            <a:off x="4761230" y="2872114"/>
            <a:ext cx="1122156" cy="1154285"/>
            <a:chOff x="5208242" y="3388215"/>
            <a:chExt cx="1122156" cy="1154285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3ECBF2AA-7926-67AB-DD4E-593C1CEE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040" y="3388215"/>
              <a:ext cx="731023" cy="7310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32869-2BA5-C39A-D144-D0DC2AE34557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Manrope Medium"/>
                  <a:sym typeface="Manrope Medium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361759-022A-99B5-1CE7-0C0D74BBA69F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2B05-F6C1-8A66-13E9-A38B38AD0186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Cloud Native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platforms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67994-B3FB-FC12-EDC4-383405E2C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D63D-A372-852B-11C2-E005442E9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3CB8A295-D2E9-7489-56A0-3F56DFAA8010}"/>
              </a:ext>
            </a:extLst>
          </p:cNvPr>
          <p:cNvSpPr/>
          <p:nvPr/>
        </p:nvSpPr>
        <p:spPr>
          <a:xfrm>
            <a:off x="7088317" y="1162604"/>
            <a:ext cx="1954665" cy="3444052"/>
          </a:xfrm>
          <a:custGeom>
            <a:avLst/>
            <a:gdLst>
              <a:gd name="connsiteX0" fmla="*/ 0 w 1954665"/>
              <a:gd name="connsiteY0" fmla="*/ 0 h 3444052"/>
              <a:gd name="connsiteX1" fmla="*/ 632008 w 1954665"/>
              <a:gd name="connsiteY1" fmla="*/ 0 h 3444052"/>
              <a:gd name="connsiteX2" fmla="*/ 1224923 w 1954665"/>
              <a:gd name="connsiteY2" fmla="*/ 0 h 3444052"/>
              <a:gd name="connsiteX3" fmla="*/ 1954665 w 1954665"/>
              <a:gd name="connsiteY3" fmla="*/ 0 h 3444052"/>
              <a:gd name="connsiteX4" fmla="*/ 1954665 w 1954665"/>
              <a:gd name="connsiteY4" fmla="*/ 592471 h 3444052"/>
              <a:gd name="connsiteX5" fmla="*/ 1954665 w 1954665"/>
              <a:gd name="connsiteY5" fmla="*/ 1153759 h 3444052"/>
              <a:gd name="connsiteX6" fmla="*/ 1954665 w 1954665"/>
              <a:gd name="connsiteY6" fmla="*/ 1715047 h 3444052"/>
              <a:gd name="connsiteX7" fmla="*/ 1954665 w 1954665"/>
              <a:gd name="connsiteY7" fmla="*/ 2338701 h 3444052"/>
              <a:gd name="connsiteX8" fmla="*/ 1954665 w 1954665"/>
              <a:gd name="connsiteY8" fmla="*/ 3118268 h 3444052"/>
              <a:gd name="connsiteX9" fmla="*/ 1628881 w 1954665"/>
              <a:gd name="connsiteY9" fmla="*/ 3444052 h 3444052"/>
              <a:gd name="connsiteX10" fmla="*/ 1085921 w 1954665"/>
              <a:gd name="connsiteY10" fmla="*/ 3444052 h 3444052"/>
              <a:gd name="connsiteX11" fmla="*/ 559249 w 1954665"/>
              <a:gd name="connsiteY11" fmla="*/ 3444052 h 3444052"/>
              <a:gd name="connsiteX12" fmla="*/ 0 w 1954665"/>
              <a:gd name="connsiteY12" fmla="*/ 3444052 h 3444052"/>
              <a:gd name="connsiteX13" fmla="*/ 0 w 1954665"/>
              <a:gd name="connsiteY13" fmla="*/ 2789682 h 3444052"/>
              <a:gd name="connsiteX14" fmla="*/ 0 w 1954665"/>
              <a:gd name="connsiteY14" fmla="*/ 2100872 h 3444052"/>
              <a:gd name="connsiteX15" fmla="*/ 0 w 1954665"/>
              <a:gd name="connsiteY15" fmla="*/ 1377621 h 3444052"/>
              <a:gd name="connsiteX16" fmla="*/ 0 w 1954665"/>
              <a:gd name="connsiteY16" fmla="*/ 654370 h 3444052"/>
              <a:gd name="connsiteX17" fmla="*/ 0 w 1954665"/>
              <a:gd name="connsiteY17" fmla="*/ 0 h 3444052"/>
              <a:gd name="connsiteX0" fmla="*/ 1628881 w 1954665"/>
              <a:gd name="connsiteY0" fmla="*/ 3444052 h 3444052"/>
              <a:gd name="connsiteX1" fmla="*/ 1694038 w 1954665"/>
              <a:gd name="connsiteY1" fmla="*/ 3183425 h 3444052"/>
              <a:gd name="connsiteX2" fmla="*/ 1954665 w 1954665"/>
              <a:gd name="connsiteY2" fmla="*/ 3118268 h 3444052"/>
              <a:gd name="connsiteX3" fmla="*/ 1628881 w 1954665"/>
              <a:gd name="connsiteY3" fmla="*/ 3444052 h 3444052"/>
              <a:gd name="connsiteX0" fmla="*/ 1628881 w 1954665"/>
              <a:gd name="connsiteY0" fmla="*/ 3444052 h 3444052"/>
              <a:gd name="connsiteX1" fmla="*/ 1694038 w 1954665"/>
              <a:gd name="connsiteY1" fmla="*/ 3183425 h 3444052"/>
              <a:gd name="connsiteX2" fmla="*/ 1954665 w 1954665"/>
              <a:gd name="connsiteY2" fmla="*/ 3118268 h 3444052"/>
              <a:gd name="connsiteX3" fmla="*/ 1628881 w 1954665"/>
              <a:gd name="connsiteY3" fmla="*/ 3444052 h 3444052"/>
              <a:gd name="connsiteX4" fmla="*/ 1134787 w 1954665"/>
              <a:gd name="connsiteY4" fmla="*/ 3444052 h 3444052"/>
              <a:gd name="connsiteX5" fmla="*/ 559249 w 1954665"/>
              <a:gd name="connsiteY5" fmla="*/ 3444052 h 3444052"/>
              <a:gd name="connsiteX6" fmla="*/ 0 w 1954665"/>
              <a:gd name="connsiteY6" fmla="*/ 3444052 h 3444052"/>
              <a:gd name="connsiteX7" fmla="*/ 0 w 1954665"/>
              <a:gd name="connsiteY7" fmla="*/ 2720801 h 3444052"/>
              <a:gd name="connsiteX8" fmla="*/ 0 w 1954665"/>
              <a:gd name="connsiteY8" fmla="*/ 1997550 h 3444052"/>
              <a:gd name="connsiteX9" fmla="*/ 0 w 1954665"/>
              <a:gd name="connsiteY9" fmla="*/ 1308740 h 3444052"/>
              <a:gd name="connsiteX10" fmla="*/ 0 w 1954665"/>
              <a:gd name="connsiteY10" fmla="*/ 619929 h 3444052"/>
              <a:gd name="connsiteX11" fmla="*/ 0 w 1954665"/>
              <a:gd name="connsiteY11" fmla="*/ 0 h 3444052"/>
              <a:gd name="connsiteX12" fmla="*/ 592915 w 1954665"/>
              <a:gd name="connsiteY12" fmla="*/ 0 h 3444052"/>
              <a:gd name="connsiteX13" fmla="*/ 1264017 w 1954665"/>
              <a:gd name="connsiteY13" fmla="*/ 0 h 3444052"/>
              <a:gd name="connsiteX14" fmla="*/ 1954665 w 1954665"/>
              <a:gd name="connsiteY14" fmla="*/ 0 h 3444052"/>
              <a:gd name="connsiteX15" fmla="*/ 1954665 w 1954665"/>
              <a:gd name="connsiteY15" fmla="*/ 654836 h 3444052"/>
              <a:gd name="connsiteX16" fmla="*/ 1954665 w 1954665"/>
              <a:gd name="connsiteY16" fmla="*/ 1309673 h 3444052"/>
              <a:gd name="connsiteX17" fmla="*/ 1954665 w 1954665"/>
              <a:gd name="connsiteY17" fmla="*/ 1933326 h 3444052"/>
              <a:gd name="connsiteX18" fmla="*/ 1954665 w 1954665"/>
              <a:gd name="connsiteY18" fmla="*/ 2463432 h 3444052"/>
              <a:gd name="connsiteX19" fmla="*/ 1954665 w 1954665"/>
              <a:gd name="connsiteY19" fmla="*/ 3118268 h 344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4665" h="3444052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8954" y="176938"/>
                  <a:pt x="1967525" y="455667"/>
                  <a:pt x="1954665" y="592471"/>
                </a:cubicBezTo>
                <a:cubicBezTo>
                  <a:pt x="1941805" y="729275"/>
                  <a:pt x="1956038" y="954833"/>
                  <a:pt x="1954665" y="1153759"/>
                </a:cubicBezTo>
                <a:cubicBezTo>
                  <a:pt x="1953292" y="1352685"/>
                  <a:pt x="1971212" y="1584209"/>
                  <a:pt x="1954665" y="1715047"/>
                </a:cubicBezTo>
                <a:cubicBezTo>
                  <a:pt x="1938118" y="1845885"/>
                  <a:pt x="1930613" y="2146057"/>
                  <a:pt x="1954665" y="2338701"/>
                </a:cubicBezTo>
                <a:cubicBezTo>
                  <a:pt x="1978717" y="2531345"/>
                  <a:pt x="1967411" y="2901343"/>
                  <a:pt x="1954665" y="3118268"/>
                </a:cubicBezTo>
                <a:cubicBezTo>
                  <a:pt x="1814593" y="3247473"/>
                  <a:pt x="1781124" y="3324261"/>
                  <a:pt x="1628881" y="3444052"/>
                </a:cubicBezTo>
                <a:cubicBezTo>
                  <a:pt x="1411627" y="3431066"/>
                  <a:pt x="1256980" y="3437022"/>
                  <a:pt x="1085921" y="3444052"/>
                </a:cubicBezTo>
                <a:cubicBezTo>
                  <a:pt x="914862" y="3451082"/>
                  <a:pt x="811908" y="3460763"/>
                  <a:pt x="559249" y="3444052"/>
                </a:cubicBezTo>
                <a:cubicBezTo>
                  <a:pt x="306590" y="3427341"/>
                  <a:pt x="244420" y="3420149"/>
                  <a:pt x="0" y="3444052"/>
                </a:cubicBezTo>
                <a:cubicBezTo>
                  <a:pt x="-31032" y="3214291"/>
                  <a:pt x="29537" y="3042082"/>
                  <a:pt x="0" y="2789682"/>
                </a:cubicBezTo>
                <a:cubicBezTo>
                  <a:pt x="-29537" y="2537282"/>
                  <a:pt x="-26462" y="2271202"/>
                  <a:pt x="0" y="2100872"/>
                </a:cubicBezTo>
                <a:cubicBezTo>
                  <a:pt x="26462" y="1930542"/>
                  <a:pt x="8954" y="1626005"/>
                  <a:pt x="0" y="1377621"/>
                </a:cubicBezTo>
                <a:cubicBezTo>
                  <a:pt x="-8954" y="1129237"/>
                  <a:pt x="-14282" y="824121"/>
                  <a:pt x="0" y="654370"/>
                </a:cubicBezTo>
                <a:cubicBezTo>
                  <a:pt x="14282" y="484619"/>
                  <a:pt x="31950" y="302647"/>
                  <a:pt x="0" y="0"/>
                </a:cubicBezTo>
                <a:close/>
              </a:path>
              <a:path w="1954665" h="3444052" fill="darkenLess" stroke="0" extrusionOk="0">
                <a:moveTo>
                  <a:pt x="1628881" y="3444052"/>
                </a:moveTo>
                <a:cubicBezTo>
                  <a:pt x="1649810" y="3365310"/>
                  <a:pt x="1685442" y="3243402"/>
                  <a:pt x="1694038" y="3183425"/>
                </a:cubicBezTo>
                <a:cubicBezTo>
                  <a:pt x="1765416" y="3151787"/>
                  <a:pt x="1836953" y="3135134"/>
                  <a:pt x="1954665" y="3118268"/>
                </a:cubicBezTo>
                <a:cubicBezTo>
                  <a:pt x="1859700" y="3191873"/>
                  <a:pt x="1733345" y="3364963"/>
                  <a:pt x="1628881" y="3444052"/>
                </a:cubicBezTo>
                <a:close/>
              </a:path>
              <a:path w="1954665" h="3444052" fill="none" extrusionOk="0">
                <a:moveTo>
                  <a:pt x="1628881" y="3444052"/>
                </a:moveTo>
                <a:cubicBezTo>
                  <a:pt x="1655481" y="3330702"/>
                  <a:pt x="1686797" y="3253956"/>
                  <a:pt x="1694038" y="3183425"/>
                </a:cubicBezTo>
                <a:cubicBezTo>
                  <a:pt x="1761788" y="3159289"/>
                  <a:pt x="1867655" y="3152532"/>
                  <a:pt x="1954665" y="3118268"/>
                </a:cubicBezTo>
                <a:cubicBezTo>
                  <a:pt x="1890442" y="3186980"/>
                  <a:pt x="1754127" y="3338253"/>
                  <a:pt x="1628881" y="3444052"/>
                </a:cubicBezTo>
                <a:cubicBezTo>
                  <a:pt x="1461268" y="3460978"/>
                  <a:pt x="1370151" y="3458871"/>
                  <a:pt x="1134787" y="3444052"/>
                </a:cubicBezTo>
                <a:cubicBezTo>
                  <a:pt x="899423" y="3429233"/>
                  <a:pt x="684904" y="3433266"/>
                  <a:pt x="559249" y="3444052"/>
                </a:cubicBezTo>
                <a:cubicBezTo>
                  <a:pt x="433594" y="3454838"/>
                  <a:pt x="255449" y="3462250"/>
                  <a:pt x="0" y="3444052"/>
                </a:cubicBezTo>
                <a:cubicBezTo>
                  <a:pt x="23267" y="3233203"/>
                  <a:pt x="27032" y="2894975"/>
                  <a:pt x="0" y="2720801"/>
                </a:cubicBezTo>
                <a:cubicBezTo>
                  <a:pt x="-27032" y="2546627"/>
                  <a:pt x="7217" y="2273747"/>
                  <a:pt x="0" y="1997550"/>
                </a:cubicBezTo>
                <a:cubicBezTo>
                  <a:pt x="-7217" y="1721353"/>
                  <a:pt x="10492" y="1601240"/>
                  <a:pt x="0" y="1308740"/>
                </a:cubicBezTo>
                <a:cubicBezTo>
                  <a:pt x="-10492" y="1016240"/>
                  <a:pt x="-2390" y="765362"/>
                  <a:pt x="0" y="619929"/>
                </a:cubicBezTo>
                <a:cubicBezTo>
                  <a:pt x="2390" y="474496"/>
                  <a:pt x="13971" y="134195"/>
                  <a:pt x="0" y="0"/>
                </a:cubicBezTo>
                <a:cubicBezTo>
                  <a:pt x="161654" y="12318"/>
                  <a:pt x="357222" y="23216"/>
                  <a:pt x="592915" y="0"/>
                </a:cubicBezTo>
                <a:cubicBezTo>
                  <a:pt x="828609" y="-23216"/>
                  <a:pt x="1072103" y="7733"/>
                  <a:pt x="1264017" y="0"/>
                </a:cubicBezTo>
                <a:cubicBezTo>
                  <a:pt x="1455931" y="-7733"/>
                  <a:pt x="1802020" y="2328"/>
                  <a:pt x="1954665" y="0"/>
                </a:cubicBezTo>
                <a:cubicBezTo>
                  <a:pt x="1947917" y="196074"/>
                  <a:pt x="1967512" y="407342"/>
                  <a:pt x="1954665" y="654836"/>
                </a:cubicBezTo>
                <a:cubicBezTo>
                  <a:pt x="1941818" y="902330"/>
                  <a:pt x="1947150" y="1081235"/>
                  <a:pt x="1954665" y="1309673"/>
                </a:cubicBezTo>
                <a:cubicBezTo>
                  <a:pt x="1962180" y="1538111"/>
                  <a:pt x="1940432" y="1747617"/>
                  <a:pt x="1954665" y="1933326"/>
                </a:cubicBezTo>
                <a:cubicBezTo>
                  <a:pt x="1968898" y="2119035"/>
                  <a:pt x="1974262" y="2319600"/>
                  <a:pt x="1954665" y="2463432"/>
                </a:cubicBezTo>
                <a:cubicBezTo>
                  <a:pt x="1935068" y="2607264"/>
                  <a:pt x="1954415" y="2984393"/>
                  <a:pt x="1954665" y="3118268"/>
                </a:cubicBezTo>
              </a:path>
              <a:path w="1954665" h="3444052" fill="none" stroke="0" extrusionOk="0">
                <a:moveTo>
                  <a:pt x="1628881" y="3444052"/>
                </a:moveTo>
                <a:cubicBezTo>
                  <a:pt x="1643593" y="3348356"/>
                  <a:pt x="1684834" y="3254847"/>
                  <a:pt x="1694038" y="3183425"/>
                </a:cubicBezTo>
                <a:cubicBezTo>
                  <a:pt x="1749352" y="3156168"/>
                  <a:pt x="1829135" y="3146788"/>
                  <a:pt x="1954665" y="3118268"/>
                </a:cubicBezTo>
                <a:cubicBezTo>
                  <a:pt x="1847964" y="3254739"/>
                  <a:pt x="1754633" y="3294197"/>
                  <a:pt x="1628881" y="3444052"/>
                </a:cubicBezTo>
                <a:cubicBezTo>
                  <a:pt x="1395898" y="3444258"/>
                  <a:pt x="1276212" y="3433490"/>
                  <a:pt x="1134787" y="3444052"/>
                </a:cubicBezTo>
                <a:cubicBezTo>
                  <a:pt x="993362" y="3454614"/>
                  <a:pt x="690047" y="3471978"/>
                  <a:pt x="575538" y="3444052"/>
                </a:cubicBezTo>
                <a:cubicBezTo>
                  <a:pt x="461029" y="3416126"/>
                  <a:pt x="229262" y="3442544"/>
                  <a:pt x="0" y="3444052"/>
                </a:cubicBezTo>
                <a:cubicBezTo>
                  <a:pt x="30411" y="3092723"/>
                  <a:pt x="28954" y="3065874"/>
                  <a:pt x="0" y="2720801"/>
                </a:cubicBezTo>
                <a:cubicBezTo>
                  <a:pt x="-28954" y="2375728"/>
                  <a:pt x="26865" y="2219802"/>
                  <a:pt x="0" y="1997550"/>
                </a:cubicBezTo>
                <a:cubicBezTo>
                  <a:pt x="-26865" y="1775298"/>
                  <a:pt x="-9147" y="1574828"/>
                  <a:pt x="0" y="1239859"/>
                </a:cubicBezTo>
                <a:cubicBezTo>
                  <a:pt x="9147" y="904890"/>
                  <a:pt x="28040" y="376080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67890" y="159164"/>
                  <a:pt x="1981160" y="437245"/>
                  <a:pt x="1954665" y="654836"/>
                </a:cubicBezTo>
                <a:cubicBezTo>
                  <a:pt x="1928170" y="872427"/>
                  <a:pt x="1950838" y="1066301"/>
                  <a:pt x="1954665" y="1216125"/>
                </a:cubicBezTo>
                <a:cubicBezTo>
                  <a:pt x="1958492" y="1365949"/>
                  <a:pt x="1973956" y="1673784"/>
                  <a:pt x="1954665" y="1902143"/>
                </a:cubicBezTo>
                <a:cubicBezTo>
                  <a:pt x="1935374" y="2130502"/>
                  <a:pt x="1965466" y="2221381"/>
                  <a:pt x="1954665" y="2525797"/>
                </a:cubicBezTo>
                <a:cubicBezTo>
                  <a:pt x="1943864" y="2830213"/>
                  <a:pt x="1946722" y="2852188"/>
                  <a:pt x="1954665" y="31182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6"/>
                </a:solidFill>
                <a:latin typeface="Manrope Medium"/>
                <a:sym typeface="Manrope Medium"/>
              </a:rPr>
              <a:t>Cloud Native </a:t>
            </a:r>
            <a:r>
              <a:rPr lang="en-US" sz="1900" dirty="0">
                <a:solidFill>
                  <a:schemeClr val="tx2"/>
                </a:solidFill>
                <a:latin typeface="Manrope Medium"/>
                <a:sym typeface="Manrope Medium"/>
              </a:rPr>
              <a:t>platforms like Kubernetes and Cloud Foundry </a:t>
            </a:r>
            <a:r>
              <a:rPr lang="en-US" sz="1900" dirty="0">
                <a:solidFill>
                  <a:schemeClr val="accent6"/>
                </a:solidFill>
                <a:latin typeface="Manrope Medium"/>
                <a:sym typeface="Manrope Medium"/>
              </a:rPr>
              <a:t>simplify</a:t>
            </a:r>
            <a:r>
              <a:rPr lang="en-US" sz="1900" dirty="0">
                <a:solidFill>
                  <a:schemeClr val="tx2"/>
                </a:solidFill>
                <a:latin typeface="Manrope Medium"/>
                <a:sym typeface="Manrope Medium"/>
              </a:rPr>
              <a:t> the </a:t>
            </a:r>
            <a:r>
              <a:rPr lang="en-US" sz="1900" dirty="0">
                <a:solidFill>
                  <a:schemeClr val="accent6"/>
                </a:solidFill>
                <a:latin typeface="Manrope Medium"/>
                <a:sym typeface="Manrope Medium"/>
              </a:rPr>
              <a:t>deployment</a:t>
            </a:r>
            <a:r>
              <a:rPr lang="en-US" sz="1900" dirty="0">
                <a:solidFill>
                  <a:schemeClr val="tx2"/>
                </a:solidFill>
                <a:latin typeface="Manrope Medium"/>
                <a:sym typeface="Manrope Medium"/>
              </a:rPr>
              <a:t> of applications and data services</a:t>
            </a:r>
          </a:p>
        </p:txBody>
      </p:sp>
    </p:spTree>
    <p:extLst>
      <p:ext uri="{BB962C8B-B14F-4D97-AF65-F5344CB8AC3E}">
        <p14:creationId xmlns:p14="http://schemas.microsoft.com/office/powerpoint/2010/main" val="3546088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4F8E302D-31A5-9261-A328-A0E24DD9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6644" y="2059765"/>
            <a:ext cx="1379356" cy="13793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011992" y="3738552"/>
            <a:ext cx="1945526" cy="1195926"/>
            <a:chOff x="3604697" y="2214580"/>
            <a:chExt cx="1945526" cy="1195926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4956" y="2214580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000" dirty="0"/>
            </a:p>
          </p:txBody>
        </p:sp>
      </p:grp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D0300FFA-4F7F-0654-69B1-438ED7B10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42845" y="2306630"/>
            <a:ext cx="914400" cy="1698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050106" y="2848529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162604"/>
            <a:ext cx="6020214" cy="3786468"/>
          </a:xfrm>
          <a:custGeom>
            <a:avLst/>
            <a:gdLst>
              <a:gd name="connsiteX0" fmla="*/ 0 w 6020214"/>
              <a:gd name="connsiteY0" fmla="*/ 631091 h 3786468"/>
              <a:gd name="connsiteX1" fmla="*/ 631091 w 6020214"/>
              <a:gd name="connsiteY1" fmla="*/ 0 h 3786468"/>
              <a:gd name="connsiteX2" fmla="*/ 1321006 w 6020214"/>
              <a:gd name="connsiteY2" fmla="*/ 0 h 3786468"/>
              <a:gd name="connsiteX3" fmla="*/ 1868179 w 6020214"/>
              <a:gd name="connsiteY3" fmla="*/ 0 h 3786468"/>
              <a:gd name="connsiteX4" fmla="*/ 2367773 w 6020214"/>
              <a:gd name="connsiteY4" fmla="*/ 0 h 3786468"/>
              <a:gd name="connsiteX5" fmla="*/ 3010107 w 6020214"/>
              <a:gd name="connsiteY5" fmla="*/ 0 h 3786468"/>
              <a:gd name="connsiteX6" fmla="*/ 3557281 w 6020214"/>
              <a:gd name="connsiteY6" fmla="*/ 0 h 3786468"/>
              <a:gd name="connsiteX7" fmla="*/ 4247195 w 6020214"/>
              <a:gd name="connsiteY7" fmla="*/ 0 h 3786468"/>
              <a:gd name="connsiteX8" fmla="*/ 4746789 w 6020214"/>
              <a:gd name="connsiteY8" fmla="*/ 0 h 3786468"/>
              <a:gd name="connsiteX9" fmla="*/ 5389123 w 6020214"/>
              <a:gd name="connsiteY9" fmla="*/ 0 h 3786468"/>
              <a:gd name="connsiteX10" fmla="*/ 6020214 w 6020214"/>
              <a:gd name="connsiteY10" fmla="*/ 631091 h 3786468"/>
              <a:gd name="connsiteX11" fmla="*/ 6020214 w 6020214"/>
              <a:gd name="connsiteY11" fmla="*/ 1135948 h 3786468"/>
              <a:gd name="connsiteX12" fmla="*/ 6020214 w 6020214"/>
              <a:gd name="connsiteY12" fmla="*/ 1615563 h 3786468"/>
              <a:gd name="connsiteX13" fmla="*/ 6020214 w 6020214"/>
              <a:gd name="connsiteY13" fmla="*/ 2170905 h 3786468"/>
              <a:gd name="connsiteX14" fmla="*/ 6020214 w 6020214"/>
              <a:gd name="connsiteY14" fmla="*/ 2726248 h 3786468"/>
              <a:gd name="connsiteX15" fmla="*/ 6020214 w 6020214"/>
              <a:gd name="connsiteY15" fmla="*/ 3155377 h 3786468"/>
              <a:gd name="connsiteX16" fmla="*/ 5389123 w 6020214"/>
              <a:gd name="connsiteY16" fmla="*/ 3786468 h 3786468"/>
              <a:gd name="connsiteX17" fmla="*/ 4746789 w 6020214"/>
              <a:gd name="connsiteY17" fmla="*/ 3786468 h 3786468"/>
              <a:gd name="connsiteX18" fmla="*/ 4294776 w 6020214"/>
              <a:gd name="connsiteY18" fmla="*/ 3786468 h 3786468"/>
              <a:gd name="connsiteX19" fmla="*/ 3795182 w 6020214"/>
              <a:gd name="connsiteY19" fmla="*/ 3786468 h 3786468"/>
              <a:gd name="connsiteX20" fmla="*/ 3105268 w 6020214"/>
              <a:gd name="connsiteY20" fmla="*/ 3786468 h 3786468"/>
              <a:gd name="connsiteX21" fmla="*/ 2510514 w 6020214"/>
              <a:gd name="connsiteY21" fmla="*/ 3786468 h 3786468"/>
              <a:gd name="connsiteX22" fmla="*/ 2010920 w 6020214"/>
              <a:gd name="connsiteY22" fmla="*/ 3786468 h 3786468"/>
              <a:gd name="connsiteX23" fmla="*/ 1416166 w 6020214"/>
              <a:gd name="connsiteY23" fmla="*/ 3786468 h 3786468"/>
              <a:gd name="connsiteX24" fmla="*/ 631091 w 6020214"/>
              <a:gd name="connsiteY24" fmla="*/ 3786468 h 3786468"/>
              <a:gd name="connsiteX25" fmla="*/ 0 w 6020214"/>
              <a:gd name="connsiteY25" fmla="*/ 3155377 h 3786468"/>
              <a:gd name="connsiteX26" fmla="*/ 0 w 6020214"/>
              <a:gd name="connsiteY26" fmla="*/ 2600034 h 3786468"/>
              <a:gd name="connsiteX27" fmla="*/ 0 w 6020214"/>
              <a:gd name="connsiteY27" fmla="*/ 2069934 h 3786468"/>
              <a:gd name="connsiteX28" fmla="*/ 0 w 6020214"/>
              <a:gd name="connsiteY28" fmla="*/ 1615563 h 3786468"/>
              <a:gd name="connsiteX29" fmla="*/ 0 w 6020214"/>
              <a:gd name="connsiteY29" fmla="*/ 1085462 h 3786468"/>
              <a:gd name="connsiteX30" fmla="*/ 0 w 6020214"/>
              <a:gd name="connsiteY30" fmla="*/ 631091 h 37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20214" h="3786468" extrusionOk="0">
                <a:moveTo>
                  <a:pt x="0" y="631091"/>
                </a:moveTo>
                <a:cubicBezTo>
                  <a:pt x="-65740" y="241999"/>
                  <a:pt x="203205" y="29779"/>
                  <a:pt x="631091" y="0"/>
                </a:cubicBezTo>
                <a:cubicBezTo>
                  <a:pt x="805618" y="-38494"/>
                  <a:pt x="1105078" y="28722"/>
                  <a:pt x="1321006" y="0"/>
                </a:cubicBezTo>
                <a:cubicBezTo>
                  <a:pt x="1536935" y="-28722"/>
                  <a:pt x="1708889" y="3685"/>
                  <a:pt x="1868179" y="0"/>
                </a:cubicBezTo>
                <a:cubicBezTo>
                  <a:pt x="2027469" y="-3685"/>
                  <a:pt x="2166366" y="9846"/>
                  <a:pt x="2367773" y="0"/>
                </a:cubicBezTo>
                <a:cubicBezTo>
                  <a:pt x="2569180" y="-9846"/>
                  <a:pt x="2879031" y="2169"/>
                  <a:pt x="3010107" y="0"/>
                </a:cubicBezTo>
                <a:cubicBezTo>
                  <a:pt x="3141183" y="-2169"/>
                  <a:pt x="3330716" y="27656"/>
                  <a:pt x="3557281" y="0"/>
                </a:cubicBezTo>
                <a:cubicBezTo>
                  <a:pt x="3783846" y="-27656"/>
                  <a:pt x="3938591" y="52476"/>
                  <a:pt x="4247195" y="0"/>
                </a:cubicBezTo>
                <a:cubicBezTo>
                  <a:pt x="4555799" y="-52476"/>
                  <a:pt x="4605181" y="53401"/>
                  <a:pt x="4746789" y="0"/>
                </a:cubicBezTo>
                <a:cubicBezTo>
                  <a:pt x="4888397" y="-53401"/>
                  <a:pt x="5166643" y="6079"/>
                  <a:pt x="5389123" y="0"/>
                </a:cubicBezTo>
                <a:cubicBezTo>
                  <a:pt x="5750515" y="3090"/>
                  <a:pt x="5928059" y="267644"/>
                  <a:pt x="6020214" y="631091"/>
                </a:cubicBezTo>
                <a:cubicBezTo>
                  <a:pt x="6059000" y="813001"/>
                  <a:pt x="5961242" y="988883"/>
                  <a:pt x="6020214" y="1135948"/>
                </a:cubicBezTo>
                <a:cubicBezTo>
                  <a:pt x="6079186" y="1283013"/>
                  <a:pt x="5978009" y="1411524"/>
                  <a:pt x="6020214" y="1615563"/>
                </a:cubicBezTo>
                <a:cubicBezTo>
                  <a:pt x="6062419" y="1819602"/>
                  <a:pt x="5970584" y="2014698"/>
                  <a:pt x="6020214" y="2170905"/>
                </a:cubicBezTo>
                <a:cubicBezTo>
                  <a:pt x="6069844" y="2327112"/>
                  <a:pt x="6014185" y="2473482"/>
                  <a:pt x="6020214" y="2726248"/>
                </a:cubicBezTo>
                <a:cubicBezTo>
                  <a:pt x="6026243" y="2979014"/>
                  <a:pt x="6007550" y="2981126"/>
                  <a:pt x="6020214" y="3155377"/>
                </a:cubicBezTo>
                <a:cubicBezTo>
                  <a:pt x="5958038" y="3445338"/>
                  <a:pt x="5712634" y="3749050"/>
                  <a:pt x="5389123" y="3786468"/>
                </a:cubicBezTo>
                <a:cubicBezTo>
                  <a:pt x="5119129" y="3815133"/>
                  <a:pt x="4980817" y="3756071"/>
                  <a:pt x="4746789" y="3786468"/>
                </a:cubicBezTo>
                <a:cubicBezTo>
                  <a:pt x="4512761" y="3816865"/>
                  <a:pt x="4424224" y="3740105"/>
                  <a:pt x="4294776" y="3786468"/>
                </a:cubicBezTo>
                <a:cubicBezTo>
                  <a:pt x="4165328" y="3832831"/>
                  <a:pt x="4002938" y="3762426"/>
                  <a:pt x="3795182" y="3786468"/>
                </a:cubicBezTo>
                <a:cubicBezTo>
                  <a:pt x="3587426" y="3810510"/>
                  <a:pt x="3261871" y="3747468"/>
                  <a:pt x="3105268" y="3786468"/>
                </a:cubicBezTo>
                <a:cubicBezTo>
                  <a:pt x="2948665" y="3825468"/>
                  <a:pt x="2752923" y="3727949"/>
                  <a:pt x="2510514" y="3786468"/>
                </a:cubicBezTo>
                <a:cubicBezTo>
                  <a:pt x="2268105" y="3844987"/>
                  <a:pt x="2158037" y="3786148"/>
                  <a:pt x="2010920" y="3786468"/>
                </a:cubicBezTo>
                <a:cubicBezTo>
                  <a:pt x="1863803" y="3786788"/>
                  <a:pt x="1643504" y="3759184"/>
                  <a:pt x="1416166" y="3786468"/>
                </a:cubicBezTo>
                <a:cubicBezTo>
                  <a:pt x="1188828" y="3813752"/>
                  <a:pt x="869613" y="3761127"/>
                  <a:pt x="631091" y="3786468"/>
                </a:cubicBezTo>
                <a:cubicBezTo>
                  <a:pt x="298211" y="3738297"/>
                  <a:pt x="22881" y="3528659"/>
                  <a:pt x="0" y="3155377"/>
                </a:cubicBezTo>
                <a:cubicBezTo>
                  <a:pt x="-49359" y="3002720"/>
                  <a:pt x="27953" y="2804016"/>
                  <a:pt x="0" y="2600034"/>
                </a:cubicBezTo>
                <a:cubicBezTo>
                  <a:pt x="-27953" y="2396052"/>
                  <a:pt x="50213" y="2257476"/>
                  <a:pt x="0" y="2069934"/>
                </a:cubicBezTo>
                <a:cubicBezTo>
                  <a:pt x="-50213" y="1882392"/>
                  <a:pt x="14322" y="1823492"/>
                  <a:pt x="0" y="1615563"/>
                </a:cubicBezTo>
                <a:cubicBezTo>
                  <a:pt x="-14322" y="1407634"/>
                  <a:pt x="6243" y="1286228"/>
                  <a:pt x="0" y="1085462"/>
                </a:cubicBezTo>
                <a:cubicBezTo>
                  <a:pt x="-6243" y="884696"/>
                  <a:pt x="35562" y="787521"/>
                  <a:pt x="0" y="63109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382041" y="619999"/>
            <a:ext cx="5208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do cloud platforms simplify deployments?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27" y="1308600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201" y="1266238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6962034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anrope Medium"/>
                <a:sym typeface="Manrope Medium"/>
              </a:rPr>
              <a:t>A </a:t>
            </a:r>
            <a:r>
              <a:rPr lang="en-US" sz="1600" dirty="0">
                <a:solidFill>
                  <a:schemeClr val="accent6"/>
                </a:solidFill>
                <a:latin typeface="Manrope Medium"/>
                <a:sym typeface="Manrope Medium"/>
              </a:rPr>
              <a:t>Container</a:t>
            </a:r>
            <a:r>
              <a:rPr lang="en-US" sz="1600" dirty="0">
                <a:solidFill>
                  <a:schemeClr val="bg1"/>
                </a:solidFill>
                <a:latin typeface="Manrope Medium"/>
                <a:sym typeface="Manrope Medium"/>
              </a:rPr>
              <a:t> is  a lightweight, package of software that </a:t>
            </a:r>
            <a:r>
              <a:rPr lang="en-US" sz="1600" dirty="0">
                <a:solidFill>
                  <a:schemeClr val="accent6"/>
                </a:solidFill>
                <a:latin typeface="Manrope Medium"/>
                <a:sym typeface="Manrope Medium"/>
              </a:rPr>
              <a:t>contains everything</a:t>
            </a:r>
            <a:r>
              <a:rPr lang="en-US" sz="1600" dirty="0">
                <a:solidFill>
                  <a:schemeClr val="bg1"/>
                </a:solidFill>
                <a:latin typeface="Manrope Medium"/>
                <a:sym typeface="Manrope Medium"/>
              </a:rPr>
              <a:t> needed </a:t>
            </a:r>
            <a:r>
              <a:rPr lang="en-US" sz="1600" dirty="0">
                <a:solidFill>
                  <a:srgbClr val="00B050"/>
                </a:solidFill>
                <a:latin typeface="Manrope Medium"/>
                <a:sym typeface="Manrope Medium"/>
              </a:rPr>
              <a:t>to run </a:t>
            </a:r>
            <a:r>
              <a:rPr lang="en-US" sz="1600" dirty="0">
                <a:solidFill>
                  <a:schemeClr val="bg1"/>
                </a:solidFill>
                <a:latin typeface="Manrope Medium"/>
                <a:sym typeface="Manrope Medium"/>
              </a:rPr>
              <a:t>apps and data services on a cloud platform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A725CD-A288-591D-62F3-13DB137D3BC1}"/>
              </a:ext>
            </a:extLst>
          </p:cNvPr>
          <p:cNvSpPr/>
          <p:nvPr/>
        </p:nvSpPr>
        <p:spPr>
          <a:xfrm>
            <a:off x="778995" y="2290713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Manrope Medium"/>
                <a:sym typeface="Manrope Medium"/>
              </a:rPr>
              <a:t>Container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1C9FF7-A862-5D02-8BBA-FC7D982B163B}"/>
              </a:ext>
            </a:extLst>
          </p:cNvPr>
          <p:cNvSpPr/>
          <p:nvPr/>
        </p:nvSpPr>
        <p:spPr>
          <a:xfrm>
            <a:off x="2812457" y="1899389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sym typeface="Manrope Medium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6C24A6-0242-114F-4021-C4726286D804}"/>
              </a:ext>
            </a:extLst>
          </p:cNvPr>
          <p:cNvSpPr/>
          <p:nvPr/>
        </p:nvSpPr>
        <p:spPr>
          <a:xfrm>
            <a:off x="2826844" y="3447685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sym typeface="Manrope Medium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67B153-EC0C-675E-6861-43526E8B668E}"/>
              </a:ext>
            </a:extLst>
          </p:cNvPr>
          <p:cNvSpPr/>
          <p:nvPr/>
        </p:nvSpPr>
        <p:spPr>
          <a:xfrm>
            <a:off x="4880411" y="2360725"/>
            <a:ext cx="1445792" cy="1471835"/>
          </a:xfrm>
          <a:custGeom>
            <a:avLst/>
            <a:gdLst>
              <a:gd name="connsiteX0" fmla="*/ 0 w 1445792"/>
              <a:gd name="connsiteY0" fmla="*/ 240970 h 1471835"/>
              <a:gd name="connsiteX1" fmla="*/ 240970 w 1445792"/>
              <a:gd name="connsiteY1" fmla="*/ 0 h 1471835"/>
              <a:gd name="connsiteX2" fmla="*/ 742173 w 1445792"/>
              <a:gd name="connsiteY2" fmla="*/ 0 h 1471835"/>
              <a:gd name="connsiteX3" fmla="*/ 1204822 w 1445792"/>
              <a:gd name="connsiteY3" fmla="*/ 0 h 1471835"/>
              <a:gd name="connsiteX4" fmla="*/ 1445792 w 1445792"/>
              <a:gd name="connsiteY4" fmla="*/ 240970 h 1471835"/>
              <a:gd name="connsiteX5" fmla="*/ 1445792 w 1445792"/>
              <a:gd name="connsiteY5" fmla="*/ 716120 h 1471835"/>
              <a:gd name="connsiteX6" fmla="*/ 1445792 w 1445792"/>
              <a:gd name="connsiteY6" fmla="*/ 1230865 h 1471835"/>
              <a:gd name="connsiteX7" fmla="*/ 1204822 w 1445792"/>
              <a:gd name="connsiteY7" fmla="*/ 1471835 h 1471835"/>
              <a:gd name="connsiteX8" fmla="*/ 742173 w 1445792"/>
              <a:gd name="connsiteY8" fmla="*/ 1471835 h 1471835"/>
              <a:gd name="connsiteX9" fmla="*/ 240970 w 1445792"/>
              <a:gd name="connsiteY9" fmla="*/ 1471835 h 1471835"/>
              <a:gd name="connsiteX10" fmla="*/ 0 w 1445792"/>
              <a:gd name="connsiteY10" fmla="*/ 1230865 h 1471835"/>
              <a:gd name="connsiteX11" fmla="*/ 0 w 1445792"/>
              <a:gd name="connsiteY11" fmla="*/ 765614 h 1471835"/>
              <a:gd name="connsiteX12" fmla="*/ 0 w 1445792"/>
              <a:gd name="connsiteY12" fmla="*/ 240970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792" h="1471835" extrusionOk="0">
                <a:moveTo>
                  <a:pt x="0" y="240970"/>
                </a:moveTo>
                <a:cubicBezTo>
                  <a:pt x="-28703" y="90181"/>
                  <a:pt x="104200" y="1383"/>
                  <a:pt x="240970" y="0"/>
                </a:cubicBezTo>
                <a:cubicBezTo>
                  <a:pt x="439184" y="-19296"/>
                  <a:pt x="512179" y="32432"/>
                  <a:pt x="742173" y="0"/>
                </a:cubicBezTo>
                <a:cubicBezTo>
                  <a:pt x="972167" y="-32432"/>
                  <a:pt x="991096" y="37520"/>
                  <a:pt x="1204822" y="0"/>
                </a:cubicBezTo>
                <a:cubicBezTo>
                  <a:pt x="1303990" y="-18556"/>
                  <a:pt x="1470159" y="119529"/>
                  <a:pt x="1445792" y="240970"/>
                </a:cubicBezTo>
                <a:cubicBezTo>
                  <a:pt x="1469910" y="350089"/>
                  <a:pt x="1436035" y="566534"/>
                  <a:pt x="1445792" y="716120"/>
                </a:cubicBezTo>
                <a:cubicBezTo>
                  <a:pt x="1455549" y="865706"/>
                  <a:pt x="1435821" y="1118821"/>
                  <a:pt x="1445792" y="1230865"/>
                </a:cubicBezTo>
                <a:cubicBezTo>
                  <a:pt x="1442684" y="1334309"/>
                  <a:pt x="1330306" y="1482396"/>
                  <a:pt x="1204822" y="1471835"/>
                </a:cubicBezTo>
                <a:cubicBezTo>
                  <a:pt x="1035248" y="1491335"/>
                  <a:pt x="935753" y="1428800"/>
                  <a:pt x="742173" y="1471835"/>
                </a:cubicBezTo>
                <a:cubicBezTo>
                  <a:pt x="548593" y="1514870"/>
                  <a:pt x="462023" y="1456509"/>
                  <a:pt x="240970" y="1471835"/>
                </a:cubicBezTo>
                <a:cubicBezTo>
                  <a:pt x="119347" y="1488896"/>
                  <a:pt x="2210" y="1386837"/>
                  <a:pt x="0" y="1230865"/>
                </a:cubicBezTo>
                <a:cubicBezTo>
                  <a:pt x="-41955" y="1090122"/>
                  <a:pt x="11225" y="992261"/>
                  <a:pt x="0" y="765614"/>
                </a:cubicBezTo>
                <a:cubicBezTo>
                  <a:pt x="-11225" y="538967"/>
                  <a:pt x="10529" y="440225"/>
                  <a:pt x="0" y="24097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Manrope Medium"/>
                <a:sym typeface="Manrope Medium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3C45E8-6E76-2FD4-EC7B-AD47059F1033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6326203" y="2712856"/>
            <a:ext cx="635831" cy="38378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5C14CB0-C2AE-9E73-28AE-CF6D221F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38D04F41-0349-896A-C81C-8D2798B908BC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C131F-112B-D232-0662-326D1D71090C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7703CE7-24EE-7041-AE55-37FF579D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4AAA7-67E5-BFDC-2A69-AA1A615DDCD2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56602"/>
                  </a:solidFill>
                  <a:latin typeface="Manrope Medium"/>
                  <a:sym typeface="Manrope Medium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FBB47-C688-A859-6272-B813D0B8EC4C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C556AE9-62DA-B564-2330-66FE0FB7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63D4D-DB36-2BF0-D80F-E7167896AD19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ValKey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C526B76-0800-C2AA-91F8-919A3F5BC31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E1B00E9-61F6-BC87-DC29-007411A3AD1A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62ABACA-3E1C-54EE-FE4D-5CC083A1BC9B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14A781F-409E-F920-7D43-54D999B4FC25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Data Services</a:t>
            </a:r>
            <a:endParaRPr lang="en-US" dirty="0">
              <a:latin typeface="Chalkduster" panose="03050602040202020205" pitchFamily="66" charset="77"/>
            </a:endParaRP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821E37F-C6A7-1ADB-88AA-D589371196D3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2245F06A-DAE8-2DE8-8A41-B557BA48E1C6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C55C0247-8ACD-E126-C943-6A06036C996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Manrope Medium"/>
                <a:sym typeface="Manrope Medium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5BFF2FA7-CAA7-3E82-7237-F0024BE3BB6F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72FAB40-4528-D616-1E96-275D9F49444D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8A64B89-1F8B-61B9-8F60-8E948789D964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Event Processor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4FC7EB45-8D4D-6400-9DA9-7812421C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EFAA390-85BF-F783-4238-49BE49423254}"/>
              </a:ext>
            </a:extLst>
          </p:cNvPr>
          <p:cNvGrpSpPr/>
          <p:nvPr/>
        </p:nvGrpSpPr>
        <p:grpSpPr>
          <a:xfrm>
            <a:off x="2518100" y="1947059"/>
            <a:ext cx="1329894" cy="1006156"/>
            <a:chOff x="4030676" y="1434487"/>
            <a:chExt cx="1343289" cy="12294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9DF3707-CBA7-E217-9737-D5CE6660AB71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5CC7C0F-FEDC-D5C8-16CF-EB0C3368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4344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D0ABD4-F9D3-DF2A-CED9-23C832525096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629DA-23A0-1B2E-BE42-18BFDBCBBED9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Manrope Medium"/>
                <a:sym typeface="Manrope Medium"/>
              </a:endParaRP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User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anrope Medium"/>
                  <a:sym typeface="Manrope Medium"/>
                </a:rPr>
                <a:t>App</a:t>
              </a: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C5AD8D80-06CA-57D1-A8D1-2BD90E6D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4347" y="1626538"/>
              <a:ext cx="393701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A7A5850-0097-DEDB-DF95-F9AF9E47B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C741E85A-B954-9D89-8F50-9D173A764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170778A-CE91-3A15-3C95-70BFA6F0DD5F}"/>
              </a:ext>
            </a:extLst>
          </p:cNvPr>
          <p:cNvGrpSpPr/>
          <p:nvPr/>
        </p:nvGrpSpPr>
        <p:grpSpPr>
          <a:xfrm>
            <a:off x="796147" y="3554892"/>
            <a:ext cx="1267181" cy="990052"/>
            <a:chOff x="3933605" y="2561076"/>
            <a:chExt cx="1267181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F0B65772-52A8-ABC5-7213-70217835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CB6445-ECE9-0B8C-EF02-6BBCBE60A6EA}"/>
                </a:ext>
              </a:extLst>
            </p:cNvPr>
            <p:cNvSpPr txBox="1"/>
            <p:nvPr/>
          </p:nvSpPr>
          <p:spPr>
            <a:xfrm>
              <a:off x="3933605" y="3243351"/>
              <a:ext cx="12671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699DC9"/>
                  </a:solidFill>
                  <a:latin typeface="Manrope Medium"/>
                  <a:sym typeface="Manrope Medium"/>
                </a:rPr>
                <a:t>Postgres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CC5E301-AF1A-685B-F94E-36AC52CC2F5D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3D1A5E3-9E4D-0948-38E7-00B316F4E7BA}"/>
              </a:ext>
            </a:extLst>
          </p:cNvPr>
          <p:cNvSpPr/>
          <p:nvPr/>
        </p:nvSpPr>
        <p:spPr>
          <a:xfrm>
            <a:off x="6341077" y="889686"/>
            <a:ext cx="2701905" cy="3770433"/>
          </a:xfrm>
          <a:custGeom>
            <a:avLst/>
            <a:gdLst>
              <a:gd name="connsiteX0" fmla="*/ 0 w 2701905"/>
              <a:gd name="connsiteY0" fmla="*/ 0 h 3770433"/>
              <a:gd name="connsiteX1" fmla="*/ 648457 w 2701905"/>
              <a:gd name="connsiteY1" fmla="*/ 0 h 3770433"/>
              <a:gd name="connsiteX2" fmla="*/ 1242876 w 2701905"/>
              <a:gd name="connsiteY2" fmla="*/ 0 h 3770433"/>
              <a:gd name="connsiteX3" fmla="*/ 1972391 w 2701905"/>
              <a:gd name="connsiteY3" fmla="*/ 0 h 3770433"/>
              <a:gd name="connsiteX4" fmla="*/ 2701905 w 2701905"/>
              <a:gd name="connsiteY4" fmla="*/ 0 h 3770433"/>
              <a:gd name="connsiteX5" fmla="*/ 2701905 w 2701905"/>
              <a:gd name="connsiteY5" fmla="*/ 630820 h 3770433"/>
              <a:gd name="connsiteX6" fmla="*/ 2701905 w 2701905"/>
              <a:gd name="connsiteY6" fmla="*/ 1228439 h 3770433"/>
              <a:gd name="connsiteX7" fmla="*/ 2701905 w 2701905"/>
              <a:gd name="connsiteY7" fmla="*/ 1892460 h 3770433"/>
              <a:gd name="connsiteX8" fmla="*/ 2701905 w 2701905"/>
              <a:gd name="connsiteY8" fmla="*/ 2556482 h 3770433"/>
              <a:gd name="connsiteX9" fmla="*/ 2701905 w 2701905"/>
              <a:gd name="connsiteY9" fmla="*/ 3320106 h 3770433"/>
              <a:gd name="connsiteX10" fmla="*/ 2251578 w 2701905"/>
              <a:gd name="connsiteY10" fmla="*/ 3770433 h 3770433"/>
              <a:gd name="connsiteX11" fmla="*/ 1688684 w 2701905"/>
              <a:gd name="connsiteY11" fmla="*/ 3770433 h 3770433"/>
              <a:gd name="connsiteX12" fmla="*/ 1103273 w 2701905"/>
              <a:gd name="connsiteY12" fmla="*/ 3770433 h 3770433"/>
              <a:gd name="connsiteX13" fmla="*/ 562895 w 2701905"/>
              <a:gd name="connsiteY13" fmla="*/ 3770433 h 3770433"/>
              <a:gd name="connsiteX14" fmla="*/ 0 w 2701905"/>
              <a:gd name="connsiteY14" fmla="*/ 3770433 h 3770433"/>
              <a:gd name="connsiteX15" fmla="*/ 0 w 2701905"/>
              <a:gd name="connsiteY15" fmla="*/ 3066619 h 3770433"/>
              <a:gd name="connsiteX16" fmla="*/ 0 w 2701905"/>
              <a:gd name="connsiteY16" fmla="*/ 2400509 h 3770433"/>
              <a:gd name="connsiteX17" fmla="*/ 0 w 2701905"/>
              <a:gd name="connsiteY17" fmla="*/ 1734399 h 3770433"/>
              <a:gd name="connsiteX18" fmla="*/ 0 w 2701905"/>
              <a:gd name="connsiteY18" fmla="*/ 1219107 h 3770433"/>
              <a:gd name="connsiteX19" fmla="*/ 0 w 2701905"/>
              <a:gd name="connsiteY19" fmla="*/ 666110 h 3770433"/>
              <a:gd name="connsiteX20" fmla="*/ 0 w 2701905"/>
              <a:gd name="connsiteY20" fmla="*/ 0 h 3770433"/>
              <a:gd name="connsiteX0" fmla="*/ 2251578 w 2701905"/>
              <a:gd name="connsiteY0" fmla="*/ 3770433 h 3770433"/>
              <a:gd name="connsiteX1" fmla="*/ 2341644 w 2701905"/>
              <a:gd name="connsiteY1" fmla="*/ 3410172 h 3770433"/>
              <a:gd name="connsiteX2" fmla="*/ 2701905 w 2701905"/>
              <a:gd name="connsiteY2" fmla="*/ 3320106 h 3770433"/>
              <a:gd name="connsiteX3" fmla="*/ 2251578 w 2701905"/>
              <a:gd name="connsiteY3" fmla="*/ 3770433 h 3770433"/>
              <a:gd name="connsiteX0" fmla="*/ 2251578 w 2701905"/>
              <a:gd name="connsiteY0" fmla="*/ 3770433 h 3770433"/>
              <a:gd name="connsiteX1" fmla="*/ 2341644 w 2701905"/>
              <a:gd name="connsiteY1" fmla="*/ 3410172 h 3770433"/>
              <a:gd name="connsiteX2" fmla="*/ 2701905 w 2701905"/>
              <a:gd name="connsiteY2" fmla="*/ 3320106 h 3770433"/>
              <a:gd name="connsiteX3" fmla="*/ 2251578 w 2701905"/>
              <a:gd name="connsiteY3" fmla="*/ 3770433 h 3770433"/>
              <a:gd name="connsiteX4" fmla="*/ 1666168 w 2701905"/>
              <a:gd name="connsiteY4" fmla="*/ 3770433 h 3770433"/>
              <a:gd name="connsiteX5" fmla="*/ 1170821 w 2701905"/>
              <a:gd name="connsiteY5" fmla="*/ 3770433 h 3770433"/>
              <a:gd name="connsiteX6" fmla="*/ 607926 w 2701905"/>
              <a:gd name="connsiteY6" fmla="*/ 3770433 h 3770433"/>
              <a:gd name="connsiteX7" fmla="*/ 0 w 2701905"/>
              <a:gd name="connsiteY7" fmla="*/ 3770433 h 3770433"/>
              <a:gd name="connsiteX8" fmla="*/ 0 w 2701905"/>
              <a:gd name="connsiteY8" fmla="*/ 3179732 h 3770433"/>
              <a:gd name="connsiteX9" fmla="*/ 0 w 2701905"/>
              <a:gd name="connsiteY9" fmla="*/ 2475918 h 3770433"/>
              <a:gd name="connsiteX10" fmla="*/ 0 w 2701905"/>
              <a:gd name="connsiteY10" fmla="*/ 1772104 h 3770433"/>
              <a:gd name="connsiteX11" fmla="*/ 0 w 2701905"/>
              <a:gd name="connsiteY11" fmla="*/ 1105994 h 3770433"/>
              <a:gd name="connsiteX12" fmla="*/ 0 w 2701905"/>
              <a:gd name="connsiteY12" fmla="*/ 0 h 3770433"/>
              <a:gd name="connsiteX13" fmla="*/ 594419 w 2701905"/>
              <a:gd name="connsiteY13" fmla="*/ 0 h 3770433"/>
              <a:gd name="connsiteX14" fmla="*/ 1269895 w 2701905"/>
              <a:gd name="connsiteY14" fmla="*/ 0 h 3770433"/>
              <a:gd name="connsiteX15" fmla="*/ 1945372 w 2701905"/>
              <a:gd name="connsiteY15" fmla="*/ 0 h 3770433"/>
              <a:gd name="connsiteX16" fmla="*/ 2701905 w 2701905"/>
              <a:gd name="connsiteY16" fmla="*/ 0 h 3770433"/>
              <a:gd name="connsiteX17" fmla="*/ 2701905 w 2701905"/>
              <a:gd name="connsiteY17" fmla="*/ 730423 h 3770433"/>
              <a:gd name="connsiteX18" fmla="*/ 2701905 w 2701905"/>
              <a:gd name="connsiteY18" fmla="*/ 1460847 h 3770433"/>
              <a:gd name="connsiteX19" fmla="*/ 2701905 w 2701905"/>
              <a:gd name="connsiteY19" fmla="*/ 2124868 h 3770433"/>
              <a:gd name="connsiteX20" fmla="*/ 2701905 w 2701905"/>
              <a:gd name="connsiteY20" fmla="*/ 3320106 h 377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770433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17437" y="137625"/>
                  <a:pt x="2689046" y="438759"/>
                  <a:pt x="2701905" y="630820"/>
                </a:cubicBezTo>
                <a:cubicBezTo>
                  <a:pt x="2714764" y="822881"/>
                  <a:pt x="2677870" y="988070"/>
                  <a:pt x="2701905" y="1228439"/>
                </a:cubicBezTo>
                <a:cubicBezTo>
                  <a:pt x="2725940" y="1468808"/>
                  <a:pt x="2733176" y="1736491"/>
                  <a:pt x="2701905" y="1892460"/>
                </a:cubicBezTo>
                <a:cubicBezTo>
                  <a:pt x="2670634" y="2048429"/>
                  <a:pt x="2683545" y="2278981"/>
                  <a:pt x="2701905" y="2556482"/>
                </a:cubicBezTo>
                <a:cubicBezTo>
                  <a:pt x="2720265" y="2833983"/>
                  <a:pt x="2667566" y="3064976"/>
                  <a:pt x="2701905" y="3320106"/>
                </a:cubicBezTo>
                <a:cubicBezTo>
                  <a:pt x="2527273" y="3476641"/>
                  <a:pt x="2364441" y="3676769"/>
                  <a:pt x="2251578" y="3770433"/>
                </a:cubicBezTo>
                <a:cubicBezTo>
                  <a:pt x="1974566" y="3774853"/>
                  <a:pt x="1821779" y="3783985"/>
                  <a:pt x="1688684" y="3770433"/>
                </a:cubicBezTo>
                <a:cubicBezTo>
                  <a:pt x="1555589" y="3756881"/>
                  <a:pt x="1291744" y="3773357"/>
                  <a:pt x="1103273" y="3770433"/>
                </a:cubicBezTo>
                <a:cubicBezTo>
                  <a:pt x="914802" y="3767509"/>
                  <a:pt x="792567" y="3793764"/>
                  <a:pt x="562895" y="3770433"/>
                </a:cubicBezTo>
                <a:cubicBezTo>
                  <a:pt x="333223" y="3747102"/>
                  <a:pt x="140875" y="3796189"/>
                  <a:pt x="0" y="3770433"/>
                </a:cubicBezTo>
                <a:cubicBezTo>
                  <a:pt x="17692" y="3463248"/>
                  <a:pt x="46" y="3359227"/>
                  <a:pt x="0" y="3066619"/>
                </a:cubicBezTo>
                <a:cubicBezTo>
                  <a:pt x="-46" y="2774011"/>
                  <a:pt x="-5243" y="2712694"/>
                  <a:pt x="0" y="2400509"/>
                </a:cubicBezTo>
                <a:cubicBezTo>
                  <a:pt x="5243" y="2088324"/>
                  <a:pt x="15793" y="2045026"/>
                  <a:pt x="0" y="1734399"/>
                </a:cubicBezTo>
                <a:cubicBezTo>
                  <a:pt x="-15793" y="1423772"/>
                  <a:pt x="17798" y="1443445"/>
                  <a:pt x="0" y="1219107"/>
                </a:cubicBezTo>
                <a:cubicBezTo>
                  <a:pt x="-17798" y="994769"/>
                  <a:pt x="-12279" y="797860"/>
                  <a:pt x="0" y="666110"/>
                </a:cubicBezTo>
                <a:cubicBezTo>
                  <a:pt x="12279" y="534360"/>
                  <a:pt x="28373" y="306687"/>
                  <a:pt x="0" y="0"/>
                </a:cubicBezTo>
                <a:close/>
              </a:path>
              <a:path w="2701905" h="3770433" fill="darkenLess" stroke="0" extrusionOk="0">
                <a:moveTo>
                  <a:pt x="2251578" y="3770433"/>
                </a:moveTo>
                <a:cubicBezTo>
                  <a:pt x="2286522" y="3663476"/>
                  <a:pt x="2312533" y="3498707"/>
                  <a:pt x="2341644" y="3410172"/>
                </a:cubicBezTo>
                <a:cubicBezTo>
                  <a:pt x="2417906" y="3389838"/>
                  <a:pt x="2626715" y="3332165"/>
                  <a:pt x="2701905" y="3320106"/>
                </a:cubicBezTo>
                <a:cubicBezTo>
                  <a:pt x="2534011" y="3514486"/>
                  <a:pt x="2381820" y="3616413"/>
                  <a:pt x="2251578" y="3770433"/>
                </a:cubicBezTo>
                <a:close/>
              </a:path>
              <a:path w="2701905" h="3770433" fill="none" extrusionOk="0">
                <a:moveTo>
                  <a:pt x="2251578" y="3770433"/>
                </a:moveTo>
                <a:cubicBezTo>
                  <a:pt x="2286561" y="3595999"/>
                  <a:pt x="2301585" y="3565784"/>
                  <a:pt x="2341644" y="3410172"/>
                </a:cubicBezTo>
                <a:cubicBezTo>
                  <a:pt x="2498811" y="3358613"/>
                  <a:pt x="2607518" y="3327407"/>
                  <a:pt x="2701905" y="3320106"/>
                </a:cubicBezTo>
                <a:cubicBezTo>
                  <a:pt x="2545207" y="3514727"/>
                  <a:pt x="2377549" y="3673568"/>
                  <a:pt x="2251578" y="3770433"/>
                </a:cubicBezTo>
                <a:cubicBezTo>
                  <a:pt x="2000351" y="3743634"/>
                  <a:pt x="1945142" y="3761264"/>
                  <a:pt x="1666168" y="3770433"/>
                </a:cubicBezTo>
                <a:cubicBezTo>
                  <a:pt x="1387194" y="3779603"/>
                  <a:pt x="1349511" y="3787112"/>
                  <a:pt x="1170821" y="3770433"/>
                </a:cubicBezTo>
                <a:cubicBezTo>
                  <a:pt x="992131" y="3753754"/>
                  <a:pt x="780109" y="3784077"/>
                  <a:pt x="607926" y="3770433"/>
                </a:cubicBezTo>
                <a:cubicBezTo>
                  <a:pt x="435743" y="3756789"/>
                  <a:pt x="221467" y="3786333"/>
                  <a:pt x="0" y="3770433"/>
                </a:cubicBezTo>
                <a:cubicBezTo>
                  <a:pt x="-12538" y="3556236"/>
                  <a:pt x="-18297" y="3472596"/>
                  <a:pt x="0" y="3179732"/>
                </a:cubicBezTo>
                <a:cubicBezTo>
                  <a:pt x="18297" y="2886868"/>
                  <a:pt x="1685" y="2674036"/>
                  <a:pt x="0" y="2475918"/>
                </a:cubicBezTo>
                <a:cubicBezTo>
                  <a:pt x="-1685" y="2277800"/>
                  <a:pt x="-23601" y="1933328"/>
                  <a:pt x="0" y="1772104"/>
                </a:cubicBezTo>
                <a:cubicBezTo>
                  <a:pt x="23601" y="1610880"/>
                  <a:pt x="26143" y="1386906"/>
                  <a:pt x="0" y="1105994"/>
                </a:cubicBezTo>
                <a:cubicBezTo>
                  <a:pt x="-26143" y="825082"/>
                  <a:pt x="-862" y="465516"/>
                  <a:pt x="0" y="0"/>
                </a:cubicBezTo>
                <a:cubicBezTo>
                  <a:pt x="123778" y="-11308"/>
                  <a:pt x="413942" y="12478"/>
                  <a:pt x="594419" y="0"/>
                </a:cubicBezTo>
                <a:cubicBezTo>
                  <a:pt x="774896" y="-12478"/>
                  <a:pt x="953165" y="24667"/>
                  <a:pt x="1269895" y="0"/>
                </a:cubicBezTo>
                <a:cubicBezTo>
                  <a:pt x="1586625" y="-24667"/>
                  <a:pt x="1644225" y="7757"/>
                  <a:pt x="1945372" y="0"/>
                </a:cubicBezTo>
                <a:cubicBezTo>
                  <a:pt x="2246519" y="-7757"/>
                  <a:pt x="2459907" y="15484"/>
                  <a:pt x="2701905" y="0"/>
                </a:cubicBezTo>
                <a:cubicBezTo>
                  <a:pt x="2727825" y="344987"/>
                  <a:pt x="2703624" y="535990"/>
                  <a:pt x="2701905" y="730423"/>
                </a:cubicBezTo>
                <a:cubicBezTo>
                  <a:pt x="2700186" y="924856"/>
                  <a:pt x="2669426" y="1302285"/>
                  <a:pt x="2701905" y="1460847"/>
                </a:cubicBezTo>
                <a:cubicBezTo>
                  <a:pt x="2734384" y="1619409"/>
                  <a:pt x="2690928" y="1907412"/>
                  <a:pt x="2701905" y="2124868"/>
                </a:cubicBezTo>
                <a:cubicBezTo>
                  <a:pt x="2712882" y="2342324"/>
                  <a:pt x="2694099" y="2854795"/>
                  <a:pt x="2701905" y="3320106"/>
                </a:cubicBezTo>
              </a:path>
              <a:path w="2701905" h="3770433" fill="none" stroke="0" extrusionOk="0">
                <a:moveTo>
                  <a:pt x="2251578" y="3770433"/>
                </a:moveTo>
                <a:cubicBezTo>
                  <a:pt x="2266590" y="3669016"/>
                  <a:pt x="2309865" y="3553035"/>
                  <a:pt x="2341644" y="3410172"/>
                </a:cubicBezTo>
                <a:cubicBezTo>
                  <a:pt x="2441854" y="3403114"/>
                  <a:pt x="2554203" y="3352231"/>
                  <a:pt x="2701905" y="3320106"/>
                </a:cubicBezTo>
                <a:cubicBezTo>
                  <a:pt x="2566971" y="3458028"/>
                  <a:pt x="2382538" y="3667922"/>
                  <a:pt x="2251578" y="3770433"/>
                </a:cubicBezTo>
                <a:cubicBezTo>
                  <a:pt x="1980776" y="3770121"/>
                  <a:pt x="1924837" y="3758536"/>
                  <a:pt x="1688684" y="3770433"/>
                </a:cubicBezTo>
                <a:cubicBezTo>
                  <a:pt x="1452531" y="3782330"/>
                  <a:pt x="1382641" y="3748005"/>
                  <a:pt x="1170821" y="3770433"/>
                </a:cubicBezTo>
                <a:cubicBezTo>
                  <a:pt x="959001" y="3792861"/>
                  <a:pt x="846986" y="3752343"/>
                  <a:pt x="675473" y="3770433"/>
                </a:cubicBezTo>
                <a:cubicBezTo>
                  <a:pt x="503960" y="3788523"/>
                  <a:pt x="193580" y="3775341"/>
                  <a:pt x="0" y="3770433"/>
                </a:cubicBezTo>
                <a:cubicBezTo>
                  <a:pt x="26442" y="3487662"/>
                  <a:pt x="-16982" y="3344547"/>
                  <a:pt x="0" y="3104323"/>
                </a:cubicBezTo>
                <a:cubicBezTo>
                  <a:pt x="16982" y="2864099"/>
                  <a:pt x="-26094" y="2776048"/>
                  <a:pt x="0" y="2551326"/>
                </a:cubicBezTo>
                <a:cubicBezTo>
                  <a:pt x="26094" y="2326604"/>
                  <a:pt x="1984" y="2169078"/>
                  <a:pt x="0" y="2036034"/>
                </a:cubicBezTo>
                <a:cubicBezTo>
                  <a:pt x="-1984" y="1902990"/>
                  <a:pt x="16760" y="1706928"/>
                  <a:pt x="0" y="1520741"/>
                </a:cubicBezTo>
                <a:cubicBezTo>
                  <a:pt x="-16760" y="1334554"/>
                  <a:pt x="-17085" y="1067687"/>
                  <a:pt x="0" y="854631"/>
                </a:cubicBezTo>
                <a:cubicBezTo>
                  <a:pt x="17085" y="641575"/>
                  <a:pt x="-19256" y="240352"/>
                  <a:pt x="0" y="0"/>
                </a:cubicBezTo>
                <a:cubicBezTo>
                  <a:pt x="204365" y="-15418"/>
                  <a:pt x="347784" y="31202"/>
                  <a:pt x="675476" y="0"/>
                </a:cubicBezTo>
                <a:cubicBezTo>
                  <a:pt x="1003168" y="-31202"/>
                  <a:pt x="1137977" y="1626"/>
                  <a:pt x="1350953" y="0"/>
                </a:cubicBezTo>
                <a:cubicBezTo>
                  <a:pt x="1563929" y="-1626"/>
                  <a:pt x="1720073" y="-21513"/>
                  <a:pt x="1945372" y="0"/>
                </a:cubicBezTo>
                <a:cubicBezTo>
                  <a:pt x="2170671" y="21513"/>
                  <a:pt x="2520631" y="-9405"/>
                  <a:pt x="2701905" y="0"/>
                </a:cubicBezTo>
                <a:cubicBezTo>
                  <a:pt x="2720196" y="195463"/>
                  <a:pt x="2722751" y="373729"/>
                  <a:pt x="2701905" y="730423"/>
                </a:cubicBezTo>
                <a:cubicBezTo>
                  <a:pt x="2681059" y="1087117"/>
                  <a:pt x="2714329" y="1031384"/>
                  <a:pt x="2701905" y="1328042"/>
                </a:cubicBezTo>
                <a:cubicBezTo>
                  <a:pt x="2689481" y="1624700"/>
                  <a:pt x="2699769" y="1833391"/>
                  <a:pt x="2701905" y="1992064"/>
                </a:cubicBezTo>
                <a:cubicBezTo>
                  <a:pt x="2704041" y="2150737"/>
                  <a:pt x="2722107" y="2398862"/>
                  <a:pt x="2701905" y="2556482"/>
                </a:cubicBezTo>
                <a:cubicBezTo>
                  <a:pt x="2681703" y="2714102"/>
                  <a:pt x="2685677" y="3077085"/>
                  <a:pt x="2701905" y="332010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endParaRPr lang="en-US" sz="2000" dirty="0">
              <a:solidFill>
                <a:schemeClr val="accent6"/>
              </a:solidFill>
              <a:latin typeface="Manrope Medium"/>
              <a:sym typeface="Manrope Medium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Cloud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platforms like Kubernetes and Cloud Foundry provide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provisioning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,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auto healing 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and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scalability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for </a:t>
            </a:r>
            <a:r>
              <a:rPr lang="en-US" sz="2000" dirty="0">
                <a:solidFill>
                  <a:srgbClr val="92D050"/>
                </a:solidFill>
                <a:latin typeface="Manrope Medium"/>
                <a:sym typeface="Manrope Medium"/>
              </a:rPr>
              <a:t>Spring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apps and data services like </a:t>
            </a:r>
            <a:r>
              <a:rPr lang="en-US" sz="2000" dirty="0">
                <a:solidFill>
                  <a:srgbClr val="F56602"/>
                </a:solidFill>
                <a:latin typeface="Manrope Medium"/>
                <a:sym typeface="Manrope Medium"/>
              </a:rPr>
              <a:t>RabbitMQ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, </a:t>
            </a:r>
            <a:r>
              <a:rPr lang="en-US" sz="2000" dirty="0">
                <a:solidFill>
                  <a:srgbClr val="699DC9"/>
                </a:solidFill>
                <a:latin typeface="Manrope Medium"/>
                <a:sym typeface="Manrope Medium"/>
              </a:rPr>
              <a:t>Postgres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and 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  <a:latin typeface="Manrope Medium"/>
                <a:sym typeface="Manrope Medium"/>
              </a:rPr>
              <a:t>ValKey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running in </a:t>
            </a:r>
            <a:r>
              <a:rPr lang="en-US" sz="2000" dirty="0">
                <a:solidFill>
                  <a:schemeClr val="accent6"/>
                </a:solidFill>
                <a:latin typeface="Manrope Medium"/>
                <a:sym typeface="Manrope Medium"/>
              </a:rPr>
              <a:t>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BDF4B-06B4-BC0F-9F5A-468F9E975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52" y="673252"/>
            <a:ext cx="2234608" cy="5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EB948-D528-68D2-3BA6-757E0C7F7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046" y="671330"/>
            <a:ext cx="2119061" cy="468066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1E3D529-73EB-41BB-697E-8B22D2AC4FB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20547" y="2774903"/>
            <a:ext cx="220530" cy="4486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C1BEAD-1531-8B1D-EE80-396D59CF604C}"/>
              </a:ext>
            </a:extLst>
          </p:cNvPr>
          <p:cNvSpPr/>
          <p:nvPr/>
        </p:nvSpPr>
        <p:spPr>
          <a:xfrm>
            <a:off x="380676" y="3554892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7E35A7-3ABF-F564-15BB-4F989D067ABD}"/>
              </a:ext>
            </a:extLst>
          </p:cNvPr>
          <p:cNvSpPr/>
          <p:nvPr/>
        </p:nvSpPr>
        <p:spPr>
          <a:xfrm>
            <a:off x="4242576" y="3632909"/>
            <a:ext cx="1136192" cy="1027211"/>
          </a:xfrm>
          <a:custGeom>
            <a:avLst/>
            <a:gdLst>
              <a:gd name="connsiteX0" fmla="*/ 0 w 1136192"/>
              <a:gd name="connsiteY0" fmla="*/ 171205 h 1027211"/>
              <a:gd name="connsiteX1" fmla="*/ 171205 w 1136192"/>
              <a:gd name="connsiteY1" fmla="*/ 0 h 1027211"/>
              <a:gd name="connsiteX2" fmla="*/ 583972 w 1136192"/>
              <a:gd name="connsiteY2" fmla="*/ 0 h 1027211"/>
              <a:gd name="connsiteX3" fmla="*/ 964987 w 1136192"/>
              <a:gd name="connsiteY3" fmla="*/ 0 h 1027211"/>
              <a:gd name="connsiteX4" fmla="*/ 1136192 w 1136192"/>
              <a:gd name="connsiteY4" fmla="*/ 171205 h 1027211"/>
              <a:gd name="connsiteX5" fmla="*/ 1136192 w 1136192"/>
              <a:gd name="connsiteY5" fmla="*/ 499909 h 1027211"/>
              <a:gd name="connsiteX6" fmla="*/ 1136192 w 1136192"/>
              <a:gd name="connsiteY6" fmla="*/ 856006 h 1027211"/>
              <a:gd name="connsiteX7" fmla="*/ 964987 w 1136192"/>
              <a:gd name="connsiteY7" fmla="*/ 1027211 h 1027211"/>
              <a:gd name="connsiteX8" fmla="*/ 583972 w 1136192"/>
              <a:gd name="connsiteY8" fmla="*/ 1027211 h 1027211"/>
              <a:gd name="connsiteX9" fmla="*/ 171205 w 1136192"/>
              <a:gd name="connsiteY9" fmla="*/ 1027211 h 1027211"/>
              <a:gd name="connsiteX10" fmla="*/ 0 w 1136192"/>
              <a:gd name="connsiteY10" fmla="*/ 856006 h 1027211"/>
              <a:gd name="connsiteX11" fmla="*/ 0 w 1136192"/>
              <a:gd name="connsiteY11" fmla="*/ 534150 h 1027211"/>
              <a:gd name="connsiteX12" fmla="*/ 0 w 1136192"/>
              <a:gd name="connsiteY12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6192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266712" y="-45478"/>
                  <a:pt x="498214" y="29616"/>
                  <a:pt x="583972" y="0"/>
                </a:cubicBezTo>
                <a:cubicBezTo>
                  <a:pt x="669730" y="-29616"/>
                  <a:pt x="861551" y="21459"/>
                  <a:pt x="964987" y="0"/>
                </a:cubicBezTo>
                <a:cubicBezTo>
                  <a:pt x="1056054" y="-1908"/>
                  <a:pt x="1153550" y="84945"/>
                  <a:pt x="1136192" y="171205"/>
                </a:cubicBezTo>
                <a:cubicBezTo>
                  <a:pt x="1147422" y="289749"/>
                  <a:pt x="1123605" y="390367"/>
                  <a:pt x="1136192" y="499909"/>
                </a:cubicBezTo>
                <a:cubicBezTo>
                  <a:pt x="1148779" y="609451"/>
                  <a:pt x="1095396" y="754451"/>
                  <a:pt x="1136192" y="856006"/>
                </a:cubicBezTo>
                <a:cubicBezTo>
                  <a:pt x="1135943" y="948186"/>
                  <a:pt x="1048042" y="1043191"/>
                  <a:pt x="964987" y="1027211"/>
                </a:cubicBezTo>
                <a:cubicBezTo>
                  <a:pt x="794174" y="1056596"/>
                  <a:pt x="748933" y="999994"/>
                  <a:pt x="583972" y="1027211"/>
                </a:cubicBezTo>
                <a:cubicBezTo>
                  <a:pt x="419012" y="1054428"/>
                  <a:pt x="285459" y="1002975"/>
                  <a:pt x="171205" y="1027211"/>
                </a:cubicBezTo>
                <a:cubicBezTo>
                  <a:pt x="92281" y="1050478"/>
                  <a:pt x="2472" y="976159"/>
                  <a:pt x="0" y="856006"/>
                </a:cubicBezTo>
                <a:cubicBezTo>
                  <a:pt x="-18168" y="741120"/>
                  <a:pt x="16816" y="608996"/>
                  <a:pt x="0" y="534150"/>
                </a:cubicBezTo>
                <a:cubicBezTo>
                  <a:pt x="-16816" y="459304"/>
                  <a:pt x="1260" y="307676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559CB9-2195-B15C-990A-255838AD9217}"/>
              </a:ext>
            </a:extLst>
          </p:cNvPr>
          <p:cNvSpPr/>
          <p:nvPr/>
        </p:nvSpPr>
        <p:spPr>
          <a:xfrm>
            <a:off x="2427650" y="3570538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9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you to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on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programming applications for informed outcome-based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it </a:t>
            </a:r>
            <a:r>
              <a:rPr lang="en-US" sz="15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scalable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services. Event streaming brokers like RabbitMQ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faster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data access anywhere.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494620" y="1536352"/>
            <a:ext cx="2154757" cy="1690712"/>
            <a:chOff x="1234898" y="1708924"/>
            <a:chExt cx="2154757" cy="1690712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1234898" y="2876416"/>
              <a:ext cx="2154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Mshtakan" panose="020004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2" y="3227064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Letter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sym typeface="Manrope Medium"/>
              </a:rPr>
              <a:t>Email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sym typeface="Manrope Medium"/>
              </a:rPr>
              <a:t>Text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anrope Medium"/>
                <a:sym typeface="Manrope Medium"/>
              </a:rPr>
              <a:t>Message…</a:t>
            </a:r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this information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Manrope Medium"/>
                <a:sym typeface="Manrope Medium"/>
              </a:rPr>
              <a:t>Good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or </a:t>
            </a:r>
            <a:r>
              <a:rPr lang="en-US" sz="2000" dirty="0">
                <a:solidFill>
                  <a:srgbClr val="FF0000"/>
                </a:solidFill>
                <a:latin typeface="Manrope Medium"/>
                <a:sym typeface="Manrope Medium"/>
              </a:rPr>
              <a:t>Bad?</a:t>
            </a:r>
            <a:endParaRPr lang="en-US" sz="2000" dirty="0">
              <a:solidFill>
                <a:srgbClr val="FF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Real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 this information </a:t>
            </a:r>
            <a:r>
              <a:rPr lang="en-US" sz="2000" dirty="0">
                <a:solidFill>
                  <a:schemeClr val="accent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Dangerous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41293A-4BF1-94D6-0FFC-169E2F474CD9}"/>
              </a:ext>
            </a:extLst>
          </p:cNvPr>
          <p:cNvGrpSpPr/>
          <p:nvPr/>
        </p:nvGrpSpPr>
        <p:grpSpPr>
          <a:xfrm>
            <a:off x="1384470" y="1536352"/>
            <a:ext cx="2154757" cy="2644819"/>
            <a:chOff x="1384470" y="1536352"/>
            <a:chExt cx="2154757" cy="26448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F77E01-5A3C-37EF-DB25-F7B8E90EF941}"/>
                </a:ext>
              </a:extLst>
            </p:cNvPr>
            <p:cNvGrpSpPr/>
            <p:nvPr/>
          </p:nvGrpSpPr>
          <p:grpSpPr>
            <a:xfrm>
              <a:off x="1384470" y="1536352"/>
              <a:ext cx="2154757" cy="1690712"/>
              <a:chOff x="1234898" y="1708924"/>
              <a:chExt cx="2154757" cy="1690712"/>
            </a:xfrm>
          </p:grpSpPr>
          <p:pic>
            <p:nvPicPr>
              <p:cNvPr id="4" name="Graphic 3" descr="Open envelope with solid fill">
                <a:extLst>
                  <a:ext uri="{FF2B5EF4-FFF2-40B4-BE49-F238E27FC236}">
                    <a16:creationId xmlns:a16="http://schemas.microsoft.com/office/drawing/2014/main" id="{FE34D464-5559-4407-2239-17347411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55078" y="17089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746CFD-9ED5-1708-0CFF-16286F08B307}"/>
                  </a:ext>
                </a:extLst>
              </p:cNvPr>
              <p:cNvSpPr txBox="1"/>
              <p:nvPr/>
            </p:nvSpPr>
            <p:spPr>
              <a:xfrm>
                <a:off x="1234898" y="2876416"/>
                <a:ext cx="2154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Manrope Medium"/>
                    <a:ea typeface="Manrope Medium"/>
                    <a:cs typeface="Manrope Medium"/>
                    <a:sym typeface="Manrope Medium"/>
                  </a:rPr>
                  <a:t>Information</a:t>
                </a:r>
                <a:endParaRPr lang="en-US" dirty="0">
                  <a:solidFill>
                    <a:schemeClr val="bg1"/>
                  </a:solidFill>
                  <a:latin typeface="Mshtakan" panose="02000400000000000000" pitchFamily="2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AA264D-D9C2-FDCA-2E76-3293182A0CFD}"/>
                </a:ext>
              </a:extLst>
            </p:cNvPr>
            <p:cNvSpPr txBox="1"/>
            <p:nvPr/>
          </p:nvSpPr>
          <p:spPr>
            <a:xfrm>
              <a:off x="1641852" y="3227064"/>
              <a:ext cx="163999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Letter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Email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Text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Message…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(AI)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A98D11-35D7-F889-0DBF-3D971E88BC50}"/>
              </a:ext>
            </a:extLst>
          </p:cNvPr>
          <p:cNvGrpSpPr/>
          <p:nvPr/>
        </p:nvGrpSpPr>
        <p:grpSpPr>
          <a:xfrm>
            <a:off x="1349302" y="1536352"/>
            <a:ext cx="2154757" cy="2644819"/>
            <a:chOff x="1384470" y="1536352"/>
            <a:chExt cx="2154757" cy="26448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CC6873-1177-AB52-EE07-E94D683655BA}"/>
                </a:ext>
              </a:extLst>
            </p:cNvPr>
            <p:cNvGrpSpPr/>
            <p:nvPr/>
          </p:nvGrpSpPr>
          <p:grpSpPr>
            <a:xfrm>
              <a:off x="1384470" y="1536352"/>
              <a:ext cx="2154757" cy="1690712"/>
              <a:chOff x="1234898" y="1708924"/>
              <a:chExt cx="2154757" cy="1690712"/>
            </a:xfrm>
          </p:grpSpPr>
          <p:pic>
            <p:nvPicPr>
              <p:cNvPr id="9" name="Graphic 8" descr="Open envelope with solid fill">
                <a:extLst>
                  <a:ext uri="{FF2B5EF4-FFF2-40B4-BE49-F238E27FC236}">
                    <a16:creationId xmlns:a16="http://schemas.microsoft.com/office/drawing/2014/main" id="{4837E6B2-34B4-D537-E32D-EFBC1AD8D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55078" y="17089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4A7388-B0C7-19CC-987D-997A6F584844}"/>
                  </a:ext>
                </a:extLst>
              </p:cNvPr>
              <p:cNvSpPr txBox="1"/>
              <p:nvPr/>
            </p:nvSpPr>
            <p:spPr>
              <a:xfrm>
                <a:off x="1234898" y="2876416"/>
                <a:ext cx="2154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Manrope Medium"/>
                    <a:ea typeface="Manrope Medium"/>
                    <a:cs typeface="Manrope Medium"/>
                    <a:sym typeface="Manrope Medium"/>
                  </a:rPr>
                  <a:t>Information</a:t>
                </a:r>
                <a:endParaRPr lang="en-US" dirty="0">
                  <a:solidFill>
                    <a:schemeClr val="bg1"/>
                  </a:solidFill>
                  <a:latin typeface="Mshtakan" panose="02000400000000000000" pitchFamily="2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4454C6-D44A-9356-95BC-279D1C56AB6E}"/>
                </a:ext>
              </a:extLst>
            </p:cNvPr>
            <p:cNvSpPr txBox="1"/>
            <p:nvPr/>
          </p:nvSpPr>
          <p:spPr>
            <a:xfrm>
              <a:off x="1641852" y="3227064"/>
              <a:ext cx="163999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Letter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Email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Text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Message…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uses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Sentiment </a:t>
            </a:r>
            <a:r>
              <a:rPr lang="en-US" sz="2000" dirty="0">
                <a:solidFill>
                  <a:srgbClr val="FF0000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Analysis</a:t>
            </a:r>
            <a:endParaRPr lang="en-US" sz="2000" dirty="0">
              <a:solidFill>
                <a:srgbClr val="FF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Fraud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Detection</a:t>
            </a:r>
            <a:endParaRPr lang="en-US" sz="2000" dirty="0">
              <a:solidFill>
                <a:schemeClr val="accent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Threat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Detection</a:t>
            </a:r>
            <a:endParaRPr lang="en-US" sz="2000" dirty="0">
              <a:solidFill>
                <a:schemeClr val="accent4"/>
              </a:solidFill>
              <a:latin typeface="Chalkduster" panose="03050602040202020205" pitchFamily="66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Manrope Medium"/>
                <a:sym typeface="Manrope Medium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DF0D8C5D-B877-7753-4632-1734ABA3CBA9}"/>
              </a:ext>
            </a:extLst>
          </p:cNvPr>
          <p:cNvSpPr/>
          <p:nvPr/>
        </p:nvSpPr>
        <p:spPr>
          <a:xfrm>
            <a:off x="3154484" y="1314002"/>
            <a:ext cx="2585810" cy="1023286"/>
          </a:xfrm>
          <a:custGeom>
            <a:avLst/>
            <a:gdLst>
              <a:gd name="connsiteX0" fmla="*/ 0 w 2585810"/>
              <a:gd name="connsiteY0" fmla="*/ 0 h 1023286"/>
              <a:gd name="connsiteX1" fmla="*/ 620594 w 2585810"/>
              <a:gd name="connsiteY1" fmla="*/ 0 h 1023286"/>
              <a:gd name="connsiteX2" fmla="*/ 1189473 w 2585810"/>
              <a:gd name="connsiteY2" fmla="*/ 0 h 1023286"/>
              <a:gd name="connsiteX3" fmla="*/ 1887641 w 2585810"/>
              <a:gd name="connsiteY3" fmla="*/ 0 h 1023286"/>
              <a:gd name="connsiteX4" fmla="*/ 2585810 w 2585810"/>
              <a:gd name="connsiteY4" fmla="*/ 0 h 1023286"/>
              <a:gd name="connsiteX5" fmla="*/ 2585810 w 2585810"/>
              <a:gd name="connsiteY5" fmla="*/ 417840 h 1023286"/>
              <a:gd name="connsiteX6" fmla="*/ 2585810 w 2585810"/>
              <a:gd name="connsiteY6" fmla="*/ 852735 h 1023286"/>
              <a:gd name="connsiteX7" fmla="*/ 2415259 w 2585810"/>
              <a:gd name="connsiteY7" fmla="*/ 1023286 h 1023286"/>
              <a:gd name="connsiteX8" fmla="*/ 1763139 w 2585810"/>
              <a:gd name="connsiteY8" fmla="*/ 1023286 h 1023286"/>
              <a:gd name="connsiteX9" fmla="*/ 1111019 w 2585810"/>
              <a:gd name="connsiteY9" fmla="*/ 1023286 h 1023286"/>
              <a:gd name="connsiteX10" fmla="*/ 531357 w 2585810"/>
              <a:gd name="connsiteY10" fmla="*/ 1023286 h 1023286"/>
              <a:gd name="connsiteX11" fmla="*/ 0 w 2585810"/>
              <a:gd name="connsiteY11" fmla="*/ 1023286 h 1023286"/>
              <a:gd name="connsiteX12" fmla="*/ 0 w 2585810"/>
              <a:gd name="connsiteY12" fmla="*/ 501410 h 1023286"/>
              <a:gd name="connsiteX13" fmla="*/ 0 w 2585810"/>
              <a:gd name="connsiteY13" fmla="*/ 0 h 1023286"/>
              <a:gd name="connsiteX0" fmla="*/ 2415259 w 2585810"/>
              <a:gd name="connsiteY0" fmla="*/ 1023286 h 1023286"/>
              <a:gd name="connsiteX1" fmla="*/ 2449369 w 2585810"/>
              <a:gd name="connsiteY1" fmla="*/ 886845 h 1023286"/>
              <a:gd name="connsiteX2" fmla="*/ 2585810 w 2585810"/>
              <a:gd name="connsiteY2" fmla="*/ 852735 h 1023286"/>
              <a:gd name="connsiteX3" fmla="*/ 2415259 w 2585810"/>
              <a:gd name="connsiteY3" fmla="*/ 1023286 h 1023286"/>
              <a:gd name="connsiteX0" fmla="*/ 2415259 w 2585810"/>
              <a:gd name="connsiteY0" fmla="*/ 1023286 h 1023286"/>
              <a:gd name="connsiteX1" fmla="*/ 2449369 w 2585810"/>
              <a:gd name="connsiteY1" fmla="*/ 886845 h 1023286"/>
              <a:gd name="connsiteX2" fmla="*/ 2585810 w 2585810"/>
              <a:gd name="connsiteY2" fmla="*/ 852735 h 1023286"/>
              <a:gd name="connsiteX3" fmla="*/ 2415259 w 2585810"/>
              <a:gd name="connsiteY3" fmla="*/ 1023286 h 1023286"/>
              <a:gd name="connsiteX4" fmla="*/ 1811444 w 2585810"/>
              <a:gd name="connsiteY4" fmla="*/ 1023286 h 1023286"/>
              <a:gd name="connsiteX5" fmla="*/ 1207630 w 2585810"/>
              <a:gd name="connsiteY5" fmla="*/ 1023286 h 1023286"/>
              <a:gd name="connsiteX6" fmla="*/ 603815 w 2585810"/>
              <a:gd name="connsiteY6" fmla="*/ 1023286 h 1023286"/>
              <a:gd name="connsiteX7" fmla="*/ 0 w 2585810"/>
              <a:gd name="connsiteY7" fmla="*/ 1023286 h 1023286"/>
              <a:gd name="connsiteX8" fmla="*/ 0 w 2585810"/>
              <a:gd name="connsiteY8" fmla="*/ 521876 h 1023286"/>
              <a:gd name="connsiteX9" fmla="*/ 0 w 2585810"/>
              <a:gd name="connsiteY9" fmla="*/ 0 h 1023286"/>
              <a:gd name="connsiteX10" fmla="*/ 672311 w 2585810"/>
              <a:gd name="connsiteY10" fmla="*/ 0 h 1023286"/>
              <a:gd name="connsiteX11" fmla="*/ 1318763 w 2585810"/>
              <a:gd name="connsiteY11" fmla="*/ 0 h 1023286"/>
              <a:gd name="connsiteX12" fmla="*/ 2016932 w 2585810"/>
              <a:gd name="connsiteY12" fmla="*/ 0 h 1023286"/>
              <a:gd name="connsiteX13" fmla="*/ 2585810 w 2585810"/>
              <a:gd name="connsiteY13" fmla="*/ 0 h 1023286"/>
              <a:gd name="connsiteX14" fmla="*/ 2585810 w 2585810"/>
              <a:gd name="connsiteY14" fmla="*/ 409313 h 1023286"/>
              <a:gd name="connsiteX15" fmla="*/ 2585810 w 2585810"/>
              <a:gd name="connsiteY15" fmla="*/ 852735 h 102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85810" h="1023286" stroke="0" extrusionOk="0">
                <a:moveTo>
                  <a:pt x="0" y="0"/>
                </a:moveTo>
                <a:cubicBezTo>
                  <a:pt x="285945" y="24715"/>
                  <a:pt x="386703" y="25940"/>
                  <a:pt x="620594" y="0"/>
                </a:cubicBezTo>
                <a:cubicBezTo>
                  <a:pt x="854485" y="-25940"/>
                  <a:pt x="952128" y="-24879"/>
                  <a:pt x="1189473" y="0"/>
                </a:cubicBezTo>
                <a:cubicBezTo>
                  <a:pt x="1426818" y="24879"/>
                  <a:pt x="1583126" y="13796"/>
                  <a:pt x="1887641" y="0"/>
                </a:cubicBezTo>
                <a:cubicBezTo>
                  <a:pt x="2192156" y="-13796"/>
                  <a:pt x="2337775" y="-27081"/>
                  <a:pt x="2585810" y="0"/>
                </a:cubicBezTo>
                <a:cubicBezTo>
                  <a:pt x="2581693" y="84844"/>
                  <a:pt x="2605422" y="241343"/>
                  <a:pt x="2585810" y="417840"/>
                </a:cubicBezTo>
                <a:cubicBezTo>
                  <a:pt x="2566198" y="594337"/>
                  <a:pt x="2601992" y="667922"/>
                  <a:pt x="2585810" y="852735"/>
                </a:cubicBezTo>
                <a:cubicBezTo>
                  <a:pt x="2529538" y="905624"/>
                  <a:pt x="2498360" y="954229"/>
                  <a:pt x="2415259" y="1023286"/>
                </a:cubicBezTo>
                <a:cubicBezTo>
                  <a:pt x="2207118" y="1000905"/>
                  <a:pt x="1922143" y="1027027"/>
                  <a:pt x="1763139" y="1023286"/>
                </a:cubicBezTo>
                <a:cubicBezTo>
                  <a:pt x="1604135" y="1019545"/>
                  <a:pt x="1391812" y="1021507"/>
                  <a:pt x="1111019" y="1023286"/>
                </a:cubicBezTo>
                <a:cubicBezTo>
                  <a:pt x="830226" y="1025065"/>
                  <a:pt x="702263" y="1034644"/>
                  <a:pt x="531357" y="1023286"/>
                </a:cubicBezTo>
                <a:cubicBezTo>
                  <a:pt x="360451" y="1011928"/>
                  <a:pt x="156441" y="1021181"/>
                  <a:pt x="0" y="1023286"/>
                </a:cubicBezTo>
                <a:cubicBezTo>
                  <a:pt x="13629" y="844783"/>
                  <a:pt x="18026" y="694076"/>
                  <a:pt x="0" y="501410"/>
                </a:cubicBezTo>
                <a:cubicBezTo>
                  <a:pt x="-18026" y="308744"/>
                  <a:pt x="-12903" y="200680"/>
                  <a:pt x="0" y="0"/>
                </a:cubicBezTo>
                <a:close/>
              </a:path>
              <a:path w="2585810" h="1023286" fill="darkenLess" stroke="0" extrusionOk="0">
                <a:moveTo>
                  <a:pt x="2415259" y="1023286"/>
                </a:moveTo>
                <a:cubicBezTo>
                  <a:pt x="2419758" y="992933"/>
                  <a:pt x="2445491" y="927317"/>
                  <a:pt x="2449369" y="886845"/>
                </a:cubicBezTo>
                <a:cubicBezTo>
                  <a:pt x="2507458" y="867541"/>
                  <a:pt x="2532211" y="865548"/>
                  <a:pt x="2585810" y="852735"/>
                </a:cubicBezTo>
                <a:cubicBezTo>
                  <a:pt x="2527206" y="898181"/>
                  <a:pt x="2490008" y="951041"/>
                  <a:pt x="2415259" y="1023286"/>
                </a:cubicBezTo>
                <a:close/>
              </a:path>
              <a:path w="2585810" h="1023286" fill="none" extrusionOk="0">
                <a:moveTo>
                  <a:pt x="2415259" y="1023286"/>
                </a:moveTo>
                <a:cubicBezTo>
                  <a:pt x="2422286" y="974658"/>
                  <a:pt x="2440158" y="920027"/>
                  <a:pt x="2449369" y="886845"/>
                </a:cubicBezTo>
                <a:cubicBezTo>
                  <a:pt x="2517712" y="872078"/>
                  <a:pt x="2544997" y="869385"/>
                  <a:pt x="2585810" y="852735"/>
                </a:cubicBezTo>
                <a:cubicBezTo>
                  <a:pt x="2523023" y="927527"/>
                  <a:pt x="2501040" y="951135"/>
                  <a:pt x="2415259" y="1023286"/>
                </a:cubicBezTo>
                <a:cubicBezTo>
                  <a:pt x="2210848" y="1042134"/>
                  <a:pt x="2046568" y="1004914"/>
                  <a:pt x="1811444" y="1023286"/>
                </a:cubicBezTo>
                <a:cubicBezTo>
                  <a:pt x="1576321" y="1041658"/>
                  <a:pt x="1351370" y="1049172"/>
                  <a:pt x="1207630" y="1023286"/>
                </a:cubicBezTo>
                <a:cubicBezTo>
                  <a:pt x="1063890" y="997400"/>
                  <a:pt x="746878" y="1029229"/>
                  <a:pt x="603815" y="1023286"/>
                </a:cubicBezTo>
                <a:cubicBezTo>
                  <a:pt x="460752" y="1017343"/>
                  <a:pt x="220887" y="1023691"/>
                  <a:pt x="0" y="1023286"/>
                </a:cubicBezTo>
                <a:cubicBezTo>
                  <a:pt x="-9977" y="864555"/>
                  <a:pt x="15114" y="692001"/>
                  <a:pt x="0" y="521876"/>
                </a:cubicBezTo>
                <a:cubicBezTo>
                  <a:pt x="-15114" y="351751"/>
                  <a:pt x="19722" y="114808"/>
                  <a:pt x="0" y="0"/>
                </a:cubicBezTo>
                <a:cubicBezTo>
                  <a:pt x="219610" y="-23073"/>
                  <a:pt x="442182" y="22722"/>
                  <a:pt x="672311" y="0"/>
                </a:cubicBezTo>
                <a:cubicBezTo>
                  <a:pt x="902440" y="-22722"/>
                  <a:pt x="1102984" y="-5451"/>
                  <a:pt x="1318763" y="0"/>
                </a:cubicBezTo>
                <a:cubicBezTo>
                  <a:pt x="1534542" y="5451"/>
                  <a:pt x="1763657" y="-1329"/>
                  <a:pt x="2016932" y="0"/>
                </a:cubicBezTo>
                <a:cubicBezTo>
                  <a:pt x="2270207" y="1329"/>
                  <a:pt x="2345165" y="-5116"/>
                  <a:pt x="2585810" y="0"/>
                </a:cubicBezTo>
                <a:cubicBezTo>
                  <a:pt x="2585436" y="160192"/>
                  <a:pt x="2584180" y="226032"/>
                  <a:pt x="2585810" y="409313"/>
                </a:cubicBezTo>
                <a:cubicBezTo>
                  <a:pt x="2587440" y="592594"/>
                  <a:pt x="2567189" y="717772"/>
                  <a:pt x="2585810" y="852735"/>
                </a:cubicBezTo>
              </a:path>
              <a:path w="2585810" h="1023286" fill="none" stroke="0" extrusionOk="0">
                <a:moveTo>
                  <a:pt x="2415259" y="1023286"/>
                </a:moveTo>
                <a:cubicBezTo>
                  <a:pt x="2432619" y="956975"/>
                  <a:pt x="2438568" y="929967"/>
                  <a:pt x="2449369" y="886845"/>
                </a:cubicBezTo>
                <a:cubicBezTo>
                  <a:pt x="2492937" y="882553"/>
                  <a:pt x="2555539" y="855310"/>
                  <a:pt x="2585810" y="852735"/>
                </a:cubicBezTo>
                <a:cubicBezTo>
                  <a:pt x="2553388" y="900404"/>
                  <a:pt x="2490689" y="945512"/>
                  <a:pt x="2415259" y="1023286"/>
                </a:cubicBezTo>
                <a:cubicBezTo>
                  <a:pt x="2127592" y="1015035"/>
                  <a:pt x="2080198" y="1032241"/>
                  <a:pt x="1811444" y="1023286"/>
                </a:cubicBezTo>
                <a:cubicBezTo>
                  <a:pt x="1542690" y="1014331"/>
                  <a:pt x="1493922" y="1036459"/>
                  <a:pt x="1207630" y="1023286"/>
                </a:cubicBezTo>
                <a:cubicBezTo>
                  <a:pt x="921338" y="1010113"/>
                  <a:pt x="845679" y="1009898"/>
                  <a:pt x="652120" y="1023286"/>
                </a:cubicBezTo>
                <a:cubicBezTo>
                  <a:pt x="458561" y="1036675"/>
                  <a:pt x="306905" y="1005339"/>
                  <a:pt x="0" y="1023286"/>
                </a:cubicBezTo>
                <a:cubicBezTo>
                  <a:pt x="21910" y="812895"/>
                  <a:pt x="-6583" y="701244"/>
                  <a:pt x="0" y="532109"/>
                </a:cubicBezTo>
                <a:cubicBezTo>
                  <a:pt x="6583" y="362974"/>
                  <a:pt x="17515" y="166497"/>
                  <a:pt x="0" y="0"/>
                </a:cubicBezTo>
                <a:cubicBezTo>
                  <a:pt x="183403" y="3539"/>
                  <a:pt x="452118" y="-12506"/>
                  <a:pt x="672311" y="0"/>
                </a:cubicBezTo>
                <a:cubicBezTo>
                  <a:pt x="892504" y="12506"/>
                  <a:pt x="1079078" y="19526"/>
                  <a:pt x="1292905" y="0"/>
                </a:cubicBezTo>
                <a:cubicBezTo>
                  <a:pt x="1506732" y="-19526"/>
                  <a:pt x="1655932" y="11567"/>
                  <a:pt x="1939358" y="0"/>
                </a:cubicBezTo>
                <a:cubicBezTo>
                  <a:pt x="2222784" y="-11567"/>
                  <a:pt x="2446244" y="-9846"/>
                  <a:pt x="2585810" y="0"/>
                </a:cubicBezTo>
                <a:cubicBezTo>
                  <a:pt x="2575625" y="174709"/>
                  <a:pt x="2570758" y="301318"/>
                  <a:pt x="2585810" y="409313"/>
                </a:cubicBezTo>
                <a:cubicBezTo>
                  <a:pt x="2600862" y="517308"/>
                  <a:pt x="2604281" y="731995"/>
                  <a:pt x="2585810" y="85273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this information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Manrope Medium"/>
                <a:sym typeface="Manrope Medium"/>
              </a:rPr>
              <a:t>Good</a:t>
            </a:r>
            <a:r>
              <a:rPr lang="en-US" sz="2000" dirty="0">
                <a:solidFill>
                  <a:schemeClr val="bg1"/>
                </a:solidFill>
                <a:latin typeface="Manrope Medium"/>
                <a:sym typeface="Manrope Medium"/>
              </a:rPr>
              <a:t> or </a:t>
            </a:r>
            <a:r>
              <a:rPr lang="en-US" sz="2000" dirty="0">
                <a:solidFill>
                  <a:srgbClr val="FF0000"/>
                </a:solidFill>
                <a:latin typeface="Manrope Medium"/>
                <a:sym typeface="Manrope Medium"/>
              </a:rPr>
              <a:t>Bad?</a:t>
            </a:r>
            <a:endParaRPr lang="en-US" sz="2000" dirty="0">
              <a:solidFill>
                <a:srgbClr val="FF0000"/>
              </a:solidFill>
              <a:latin typeface="Chalkduster" panose="03050602040202020205" pitchFamily="66" charset="77"/>
            </a:endParaRP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6AFA444E-5551-9ECB-5DEC-C497034FBF7D}"/>
              </a:ext>
            </a:extLst>
          </p:cNvPr>
          <p:cNvSpPr/>
          <p:nvPr/>
        </p:nvSpPr>
        <p:spPr>
          <a:xfrm>
            <a:off x="3154485" y="2605814"/>
            <a:ext cx="2585809" cy="706771"/>
          </a:xfrm>
          <a:custGeom>
            <a:avLst/>
            <a:gdLst>
              <a:gd name="connsiteX0" fmla="*/ 0 w 2585809"/>
              <a:gd name="connsiteY0" fmla="*/ 0 h 706771"/>
              <a:gd name="connsiteX1" fmla="*/ 594736 w 2585809"/>
              <a:gd name="connsiteY1" fmla="*/ 0 h 706771"/>
              <a:gd name="connsiteX2" fmla="*/ 1189472 w 2585809"/>
              <a:gd name="connsiteY2" fmla="*/ 0 h 706771"/>
              <a:gd name="connsiteX3" fmla="*/ 1810066 w 2585809"/>
              <a:gd name="connsiteY3" fmla="*/ 0 h 706771"/>
              <a:gd name="connsiteX4" fmla="*/ 2585809 w 2585809"/>
              <a:gd name="connsiteY4" fmla="*/ 0 h 706771"/>
              <a:gd name="connsiteX5" fmla="*/ 2585809 w 2585809"/>
              <a:gd name="connsiteY5" fmla="*/ 588973 h 706771"/>
              <a:gd name="connsiteX6" fmla="*/ 2468011 w 2585809"/>
              <a:gd name="connsiteY6" fmla="*/ 706771 h 706771"/>
              <a:gd name="connsiteX7" fmla="*/ 1875688 w 2585809"/>
              <a:gd name="connsiteY7" fmla="*/ 706771 h 706771"/>
              <a:gd name="connsiteX8" fmla="*/ 1332726 w 2585809"/>
              <a:gd name="connsiteY8" fmla="*/ 706771 h 706771"/>
              <a:gd name="connsiteX9" fmla="*/ 765083 w 2585809"/>
              <a:gd name="connsiteY9" fmla="*/ 706771 h 706771"/>
              <a:gd name="connsiteX10" fmla="*/ 0 w 2585809"/>
              <a:gd name="connsiteY10" fmla="*/ 706771 h 706771"/>
              <a:gd name="connsiteX11" fmla="*/ 0 w 2585809"/>
              <a:gd name="connsiteY11" fmla="*/ 339250 h 706771"/>
              <a:gd name="connsiteX12" fmla="*/ 0 w 2585809"/>
              <a:gd name="connsiteY12" fmla="*/ 0 h 706771"/>
              <a:gd name="connsiteX0" fmla="*/ 2468011 w 2585809"/>
              <a:gd name="connsiteY0" fmla="*/ 706771 h 706771"/>
              <a:gd name="connsiteX1" fmla="*/ 2491571 w 2585809"/>
              <a:gd name="connsiteY1" fmla="*/ 612533 h 706771"/>
              <a:gd name="connsiteX2" fmla="*/ 2585809 w 2585809"/>
              <a:gd name="connsiteY2" fmla="*/ 588973 h 706771"/>
              <a:gd name="connsiteX3" fmla="*/ 2468011 w 2585809"/>
              <a:gd name="connsiteY3" fmla="*/ 706771 h 706771"/>
              <a:gd name="connsiteX0" fmla="*/ 2468011 w 2585809"/>
              <a:gd name="connsiteY0" fmla="*/ 706771 h 706771"/>
              <a:gd name="connsiteX1" fmla="*/ 2491571 w 2585809"/>
              <a:gd name="connsiteY1" fmla="*/ 612533 h 706771"/>
              <a:gd name="connsiteX2" fmla="*/ 2585809 w 2585809"/>
              <a:gd name="connsiteY2" fmla="*/ 588973 h 706771"/>
              <a:gd name="connsiteX3" fmla="*/ 2468011 w 2585809"/>
              <a:gd name="connsiteY3" fmla="*/ 706771 h 706771"/>
              <a:gd name="connsiteX4" fmla="*/ 1875688 w 2585809"/>
              <a:gd name="connsiteY4" fmla="*/ 706771 h 706771"/>
              <a:gd name="connsiteX5" fmla="*/ 1332726 w 2585809"/>
              <a:gd name="connsiteY5" fmla="*/ 706771 h 706771"/>
              <a:gd name="connsiteX6" fmla="*/ 740403 w 2585809"/>
              <a:gd name="connsiteY6" fmla="*/ 706771 h 706771"/>
              <a:gd name="connsiteX7" fmla="*/ 0 w 2585809"/>
              <a:gd name="connsiteY7" fmla="*/ 706771 h 706771"/>
              <a:gd name="connsiteX8" fmla="*/ 0 w 2585809"/>
              <a:gd name="connsiteY8" fmla="*/ 346318 h 706771"/>
              <a:gd name="connsiteX9" fmla="*/ 0 w 2585809"/>
              <a:gd name="connsiteY9" fmla="*/ 0 h 706771"/>
              <a:gd name="connsiteX10" fmla="*/ 568878 w 2585809"/>
              <a:gd name="connsiteY10" fmla="*/ 0 h 706771"/>
              <a:gd name="connsiteX11" fmla="*/ 1137756 w 2585809"/>
              <a:gd name="connsiteY11" fmla="*/ 0 h 706771"/>
              <a:gd name="connsiteX12" fmla="*/ 1706634 w 2585809"/>
              <a:gd name="connsiteY12" fmla="*/ 0 h 706771"/>
              <a:gd name="connsiteX13" fmla="*/ 2585809 w 2585809"/>
              <a:gd name="connsiteY13" fmla="*/ 0 h 706771"/>
              <a:gd name="connsiteX14" fmla="*/ 2585809 w 2585809"/>
              <a:gd name="connsiteY14" fmla="*/ 588973 h 70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85809" h="706771" stroke="0" extrusionOk="0">
                <a:moveTo>
                  <a:pt x="0" y="0"/>
                </a:moveTo>
                <a:cubicBezTo>
                  <a:pt x="286409" y="17013"/>
                  <a:pt x="326855" y="-3570"/>
                  <a:pt x="594736" y="0"/>
                </a:cubicBezTo>
                <a:cubicBezTo>
                  <a:pt x="862617" y="3570"/>
                  <a:pt x="1057146" y="-12258"/>
                  <a:pt x="1189472" y="0"/>
                </a:cubicBezTo>
                <a:cubicBezTo>
                  <a:pt x="1321798" y="12258"/>
                  <a:pt x="1636679" y="-20750"/>
                  <a:pt x="1810066" y="0"/>
                </a:cubicBezTo>
                <a:cubicBezTo>
                  <a:pt x="1983453" y="20750"/>
                  <a:pt x="2382109" y="-32547"/>
                  <a:pt x="2585809" y="0"/>
                </a:cubicBezTo>
                <a:cubicBezTo>
                  <a:pt x="2590491" y="254576"/>
                  <a:pt x="2591928" y="377116"/>
                  <a:pt x="2585809" y="588973"/>
                </a:cubicBezTo>
                <a:cubicBezTo>
                  <a:pt x="2525639" y="642933"/>
                  <a:pt x="2529491" y="656732"/>
                  <a:pt x="2468011" y="706771"/>
                </a:cubicBezTo>
                <a:cubicBezTo>
                  <a:pt x="2177211" y="700782"/>
                  <a:pt x="2078818" y="705479"/>
                  <a:pt x="1875688" y="706771"/>
                </a:cubicBezTo>
                <a:cubicBezTo>
                  <a:pt x="1672558" y="708063"/>
                  <a:pt x="1474498" y="708285"/>
                  <a:pt x="1332726" y="706771"/>
                </a:cubicBezTo>
                <a:cubicBezTo>
                  <a:pt x="1190954" y="705257"/>
                  <a:pt x="1026064" y="717276"/>
                  <a:pt x="765083" y="706771"/>
                </a:cubicBezTo>
                <a:cubicBezTo>
                  <a:pt x="504102" y="696266"/>
                  <a:pt x="367617" y="713276"/>
                  <a:pt x="0" y="706771"/>
                </a:cubicBezTo>
                <a:cubicBezTo>
                  <a:pt x="111" y="564864"/>
                  <a:pt x="17722" y="457705"/>
                  <a:pt x="0" y="339250"/>
                </a:cubicBezTo>
                <a:cubicBezTo>
                  <a:pt x="-17722" y="220795"/>
                  <a:pt x="-458" y="126544"/>
                  <a:pt x="0" y="0"/>
                </a:cubicBezTo>
                <a:close/>
              </a:path>
              <a:path w="2585809" h="706771" fill="darkenLess" stroke="0" extrusionOk="0">
                <a:moveTo>
                  <a:pt x="2468011" y="706771"/>
                </a:moveTo>
                <a:cubicBezTo>
                  <a:pt x="2476946" y="680076"/>
                  <a:pt x="2479353" y="643582"/>
                  <a:pt x="2491571" y="612533"/>
                </a:cubicBezTo>
                <a:cubicBezTo>
                  <a:pt x="2520792" y="606625"/>
                  <a:pt x="2549730" y="602463"/>
                  <a:pt x="2585809" y="588973"/>
                </a:cubicBezTo>
                <a:cubicBezTo>
                  <a:pt x="2539900" y="641074"/>
                  <a:pt x="2526785" y="652815"/>
                  <a:pt x="2468011" y="706771"/>
                </a:cubicBezTo>
                <a:close/>
              </a:path>
              <a:path w="2585809" h="706771" fill="none" extrusionOk="0">
                <a:moveTo>
                  <a:pt x="2468011" y="706771"/>
                </a:moveTo>
                <a:cubicBezTo>
                  <a:pt x="2475868" y="674166"/>
                  <a:pt x="2485461" y="653955"/>
                  <a:pt x="2491571" y="612533"/>
                </a:cubicBezTo>
                <a:cubicBezTo>
                  <a:pt x="2526593" y="606781"/>
                  <a:pt x="2549026" y="598432"/>
                  <a:pt x="2585809" y="588973"/>
                </a:cubicBezTo>
                <a:cubicBezTo>
                  <a:pt x="2562511" y="613307"/>
                  <a:pt x="2518152" y="666222"/>
                  <a:pt x="2468011" y="706771"/>
                </a:cubicBezTo>
                <a:cubicBezTo>
                  <a:pt x="2345541" y="684269"/>
                  <a:pt x="2046982" y="704039"/>
                  <a:pt x="1875688" y="706771"/>
                </a:cubicBezTo>
                <a:cubicBezTo>
                  <a:pt x="1704394" y="709503"/>
                  <a:pt x="1522370" y="692495"/>
                  <a:pt x="1332726" y="706771"/>
                </a:cubicBezTo>
                <a:cubicBezTo>
                  <a:pt x="1143082" y="721047"/>
                  <a:pt x="981759" y="724592"/>
                  <a:pt x="740403" y="706771"/>
                </a:cubicBezTo>
                <a:cubicBezTo>
                  <a:pt x="499047" y="688950"/>
                  <a:pt x="312323" y="681106"/>
                  <a:pt x="0" y="706771"/>
                </a:cubicBezTo>
                <a:cubicBezTo>
                  <a:pt x="15684" y="532126"/>
                  <a:pt x="2322" y="522975"/>
                  <a:pt x="0" y="346318"/>
                </a:cubicBezTo>
                <a:cubicBezTo>
                  <a:pt x="-2322" y="169661"/>
                  <a:pt x="-10207" y="129371"/>
                  <a:pt x="0" y="0"/>
                </a:cubicBezTo>
                <a:cubicBezTo>
                  <a:pt x="175213" y="-15953"/>
                  <a:pt x="314472" y="26712"/>
                  <a:pt x="568878" y="0"/>
                </a:cubicBezTo>
                <a:cubicBezTo>
                  <a:pt x="823284" y="-26712"/>
                  <a:pt x="989386" y="25410"/>
                  <a:pt x="1137756" y="0"/>
                </a:cubicBezTo>
                <a:cubicBezTo>
                  <a:pt x="1286126" y="-25410"/>
                  <a:pt x="1545919" y="-7449"/>
                  <a:pt x="1706634" y="0"/>
                </a:cubicBezTo>
                <a:cubicBezTo>
                  <a:pt x="1867349" y="7449"/>
                  <a:pt x="2391163" y="-12845"/>
                  <a:pt x="2585809" y="0"/>
                </a:cubicBezTo>
                <a:cubicBezTo>
                  <a:pt x="2608577" y="125585"/>
                  <a:pt x="2564748" y="438253"/>
                  <a:pt x="2585809" y="588973"/>
                </a:cubicBezTo>
              </a:path>
              <a:path w="2585809" h="706771" fill="none" stroke="0" extrusionOk="0">
                <a:moveTo>
                  <a:pt x="2468011" y="706771"/>
                </a:moveTo>
                <a:cubicBezTo>
                  <a:pt x="2476633" y="668766"/>
                  <a:pt x="2484037" y="654138"/>
                  <a:pt x="2491571" y="612533"/>
                </a:cubicBezTo>
                <a:cubicBezTo>
                  <a:pt x="2535511" y="604747"/>
                  <a:pt x="2548562" y="594304"/>
                  <a:pt x="2585809" y="588973"/>
                </a:cubicBezTo>
                <a:cubicBezTo>
                  <a:pt x="2551423" y="623881"/>
                  <a:pt x="2510050" y="669965"/>
                  <a:pt x="2468011" y="706771"/>
                </a:cubicBezTo>
                <a:cubicBezTo>
                  <a:pt x="2323508" y="689260"/>
                  <a:pt x="2022082" y="689930"/>
                  <a:pt x="1826328" y="706771"/>
                </a:cubicBezTo>
                <a:cubicBezTo>
                  <a:pt x="1630574" y="723612"/>
                  <a:pt x="1436990" y="703848"/>
                  <a:pt x="1159965" y="706771"/>
                </a:cubicBezTo>
                <a:cubicBezTo>
                  <a:pt x="882940" y="709694"/>
                  <a:pt x="561637" y="681690"/>
                  <a:pt x="0" y="706771"/>
                </a:cubicBezTo>
                <a:cubicBezTo>
                  <a:pt x="12900" y="581662"/>
                  <a:pt x="-14792" y="486144"/>
                  <a:pt x="0" y="374589"/>
                </a:cubicBezTo>
                <a:cubicBezTo>
                  <a:pt x="14792" y="263034"/>
                  <a:pt x="-13521" y="115372"/>
                  <a:pt x="0" y="0"/>
                </a:cubicBezTo>
                <a:cubicBezTo>
                  <a:pt x="247806" y="18141"/>
                  <a:pt x="457910" y="-15646"/>
                  <a:pt x="646452" y="0"/>
                </a:cubicBezTo>
                <a:cubicBezTo>
                  <a:pt x="834994" y="15646"/>
                  <a:pt x="1154059" y="-30939"/>
                  <a:pt x="1318763" y="0"/>
                </a:cubicBezTo>
                <a:cubicBezTo>
                  <a:pt x="1483467" y="30939"/>
                  <a:pt x="1712552" y="-16815"/>
                  <a:pt x="1939357" y="0"/>
                </a:cubicBezTo>
                <a:cubicBezTo>
                  <a:pt x="2166162" y="16815"/>
                  <a:pt x="2357952" y="23124"/>
                  <a:pt x="2585809" y="0"/>
                </a:cubicBezTo>
                <a:cubicBezTo>
                  <a:pt x="2579179" y="122378"/>
                  <a:pt x="2594059" y="311435"/>
                  <a:pt x="2585809" y="58897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Real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A850AE07-3507-ABE3-76D6-B05864A8E2D4}"/>
              </a:ext>
            </a:extLst>
          </p:cNvPr>
          <p:cNvSpPr/>
          <p:nvPr/>
        </p:nvSpPr>
        <p:spPr>
          <a:xfrm>
            <a:off x="3154484" y="3690202"/>
            <a:ext cx="2585809" cy="706772"/>
          </a:xfrm>
          <a:custGeom>
            <a:avLst/>
            <a:gdLst>
              <a:gd name="connsiteX0" fmla="*/ 0 w 2585809"/>
              <a:gd name="connsiteY0" fmla="*/ 0 h 706772"/>
              <a:gd name="connsiteX1" fmla="*/ 646452 w 2585809"/>
              <a:gd name="connsiteY1" fmla="*/ 0 h 706772"/>
              <a:gd name="connsiteX2" fmla="*/ 1318763 w 2585809"/>
              <a:gd name="connsiteY2" fmla="*/ 0 h 706772"/>
              <a:gd name="connsiteX3" fmla="*/ 1913499 w 2585809"/>
              <a:gd name="connsiteY3" fmla="*/ 0 h 706772"/>
              <a:gd name="connsiteX4" fmla="*/ 2585809 w 2585809"/>
              <a:gd name="connsiteY4" fmla="*/ 0 h 706772"/>
              <a:gd name="connsiteX5" fmla="*/ 2585809 w 2585809"/>
              <a:gd name="connsiteY5" fmla="*/ 588974 h 706772"/>
              <a:gd name="connsiteX6" fmla="*/ 2468011 w 2585809"/>
              <a:gd name="connsiteY6" fmla="*/ 706772 h 706772"/>
              <a:gd name="connsiteX7" fmla="*/ 1801648 w 2585809"/>
              <a:gd name="connsiteY7" fmla="*/ 706772 h 706772"/>
              <a:gd name="connsiteX8" fmla="*/ 1184645 w 2585809"/>
              <a:gd name="connsiteY8" fmla="*/ 706772 h 706772"/>
              <a:gd name="connsiteX9" fmla="*/ 542962 w 2585809"/>
              <a:gd name="connsiteY9" fmla="*/ 706772 h 706772"/>
              <a:gd name="connsiteX10" fmla="*/ 0 w 2585809"/>
              <a:gd name="connsiteY10" fmla="*/ 706772 h 706772"/>
              <a:gd name="connsiteX11" fmla="*/ 0 w 2585809"/>
              <a:gd name="connsiteY11" fmla="*/ 353386 h 706772"/>
              <a:gd name="connsiteX12" fmla="*/ 0 w 2585809"/>
              <a:gd name="connsiteY12" fmla="*/ 0 h 706772"/>
              <a:gd name="connsiteX0" fmla="*/ 2468011 w 2585809"/>
              <a:gd name="connsiteY0" fmla="*/ 706772 h 706772"/>
              <a:gd name="connsiteX1" fmla="*/ 2491571 w 2585809"/>
              <a:gd name="connsiteY1" fmla="*/ 612534 h 706772"/>
              <a:gd name="connsiteX2" fmla="*/ 2585809 w 2585809"/>
              <a:gd name="connsiteY2" fmla="*/ 588974 h 706772"/>
              <a:gd name="connsiteX3" fmla="*/ 2468011 w 2585809"/>
              <a:gd name="connsiteY3" fmla="*/ 706772 h 706772"/>
              <a:gd name="connsiteX0" fmla="*/ 2468011 w 2585809"/>
              <a:gd name="connsiteY0" fmla="*/ 706772 h 706772"/>
              <a:gd name="connsiteX1" fmla="*/ 2491571 w 2585809"/>
              <a:gd name="connsiteY1" fmla="*/ 612534 h 706772"/>
              <a:gd name="connsiteX2" fmla="*/ 2585809 w 2585809"/>
              <a:gd name="connsiteY2" fmla="*/ 588974 h 706772"/>
              <a:gd name="connsiteX3" fmla="*/ 2468011 w 2585809"/>
              <a:gd name="connsiteY3" fmla="*/ 706772 h 706772"/>
              <a:gd name="connsiteX4" fmla="*/ 1826328 w 2585809"/>
              <a:gd name="connsiteY4" fmla="*/ 706772 h 706772"/>
              <a:gd name="connsiteX5" fmla="*/ 1159965 w 2585809"/>
              <a:gd name="connsiteY5" fmla="*/ 706772 h 706772"/>
              <a:gd name="connsiteX6" fmla="*/ 592323 w 2585809"/>
              <a:gd name="connsiteY6" fmla="*/ 706772 h 706772"/>
              <a:gd name="connsiteX7" fmla="*/ 0 w 2585809"/>
              <a:gd name="connsiteY7" fmla="*/ 706772 h 706772"/>
              <a:gd name="connsiteX8" fmla="*/ 0 w 2585809"/>
              <a:gd name="connsiteY8" fmla="*/ 367521 h 706772"/>
              <a:gd name="connsiteX9" fmla="*/ 0 w 2585809"/>
              <a:gd name="connsiteY9" fmla="*/ 0 h 706772"/>
              <a:gd name="connsiteX10" fmla="*/ 646452 w 2585809"/>
              <a:gd name="connsiteY10" fmla="*/ 0 h 706772"/>
              <a:gd name="connsiteX11" fmla="*/ 1241188 w 2585809"/>
              <a:gd name="connsiteY11" fmla="*/ 0 h 706772"/>
              <a:gd name="connsiteX12" fmla="*/ 1913499 w 2585809"/>
              <a:gd name="connsiteY12" fmla="*/ 0 h 706772"/>
              <a:gd name="connsiteX13" fmla="*/ 2585809 w 2585809"/>
              <a:gd name="connsiteY13" fmla="*/ 0 h 706772"/>
              <a:gd name="connsiteX14" fmla="*/ 2585809 w 2585809"/>
              <a:gd name="connsiteY14" fmla="*/ 588974 h 7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85809" h="706772" stroke="0" extrusionOk="0">
                <a:moveTo>
                  <a:pt x="0" y="0"/>
                </a:moveTo>
                <a:cubicBezTo>
                  <a:pt x="293438" y="-3"/>
                  <a:pt x="485951" y="4794"/>
                  <a:pt x="646452" y="0"/>
                </a:cubicBezTo>
                <a:cubicBezTo>
                  <a:pt x="806953" y="-4794"/>
                  <a:pt x="1028630" y="-33347"/>
                  <a:pt x="1318763" y="0"/>
                </a:cubicBezTo>
                <a:cubicBezTo>
                  <a:pt x="1608896" y="33347"/>
                  <a:pt x="1762574" y="21175"/>
                  <a:pt x="1913499" y="0"/>
                </a:cubicBezTo>
                <a:cubicBezTo>
                  <a:pt x="2064424" y="-21175"/>
                  <a:pt x="2282146" y="11940"/>
                  <a:pt x="2585809" y="0"/>
                </a:cubicBezTo>
                <a:cubicBezTo>
                  <a:pt x="2588312" y="197222"/>
                  <a:pt x="2574857" y="358381"/>
                  <a:pt x="2585809" y="588974"/>
                </a:cubicBezTo>
                <a:cubicBezTo>
                  <a:pt x="2564538" y="621246"/>
                  <a:pt x="2511883" y="670657"/>
                  <a:pt x="2468011" y="706772"/>
                </a:cubicBezTo>
                <a:cubicBezTo>
                  <a:pt x="2187841" y="709265"/>
                  <a:pt x="1951180" y="711680"/>
                  <a:pt x="1801648" y="706772"/>
                </a:cubicBezTo>
                <a:cubicBezTo>
                  <a:pt x="1652116" y="701864"/>
                  <a:pt x="1384298" y="728463"/>
                  <a:pt x="1184645" y="706772"/>
                </a:cubicBezTo>
                <a:cubicBezTo>
                  <a:pt x="984992" y="685081"/>
                  <a:pt x="790983" y="718787"/>
                  <a:pt x="542962" y="706772"/>
                </a:cubicBezTo>
                <a:cubicBezTo>
                  <a:pt x="294941" y="694757"/>
                  <a:pt x="248046" y="694531"/>
                  <a:pt x="0" y="706772"/>
                </a:cubicBezTo>
                <a:cubicBezTo>
                  <a:pt x="12972" y="630868"/>
                  <a:pt x="-12658" y="483283"/>
                  <a:pt x="0" y="353386"/>
                </a:cubicBezTo>
                <a:cubicBezTo>
                  <a:pt x="12658" y="223489"/>
                  <a:pt x="-5675" y="174525"/>
                  <a:pt x="0" y="0"/>
                </a:cubicBezTo>
                <a:close/>
              </a:path>
              <a:path w="2585809" h="706772" fill="darkenLess" stroke="0" extrusionOk="0">
                <a:moveTo>
                  <a:pt x="2468011" y="706772"/>
                </a:moveTo>
                <a:cubicBezTo>
                  <a:pt x="2474917" y="686400"/>
                  <a:pt x="2480092" y="656933"/>
                  <a:pt x="2491571" y="612534"/>
                </a:cubicBezTo>
                <a:cubicBezTo>
                  <a:pt x="2527399" y="605115"/>
                  <a:pt x="2550538" y="593805"/>
                  <a:pt x="2585809" y="588974"/>
                </a:cubicBezTo>
                <a:cubicBezTo>
                  <a:pt x="2546821" y="633753"/>
                  <a:pt x="2523505" y="648933"/>
                  <a:pt x="2468011" y="706772"/>
                </a:cubicBezTo>
                <a:close/>
              </a:path>
              <a:path w="2585809" h="706772" fill="none" extrusionOk="0">
                <a:moveTo>
                  <a:pt x="2468011" y="706772"/>
                </a:moveTo>
                <a:cubicBezTo>
                  <a:pt x="2477139" y="669338"/>
                  <a:pt x="2479782" y="650227"/>
                  <a:pt x="2491571" y="612534"/>
                </a:cubicBezTo>
                <a:cubicBezTo>
                  <a:pt x="2522243" y="608349"/>
                  <a:pt x="2554632" y="592284"/>
                  <a:pt x="2585809" y="588974"/>
                </a:cubicBezTo>
                <a:cubicBezTo>
                  <a:pt x="2552604" y="615335"/>
                  <a:pt x="2500238" y="684575"/>
                  <a:pt x="2468011" y="706772"/>
                </a:cubicBezTo>
                <a:cubicBezTo>
                  <a:pt x="2166870" y="684883"/>
                  <a:pt x="2050168" y="736258"/>
                  <a:pt x="1826328" y="706772"/>
                </a:cubicBezTo>
                <a:cubicBezTo>
                  <a:pt x="1602488" y="677286"/>
                  <a:pt x="1450754" y="692900"/>
                  <a:pt x="1159965" y="706772"/>
                </a:cubicBezTo>
                <a:cubicBezTo>
                  <a:pt x="869176" y="720644"/>
                  <a:pt x="826662" y="699176"/>
                  <a:pt x="592323" y="706772"/>
                </a:cubicBezTo>
                <a:cubicBezTo>
                  <a:pt x="357984" y="714368"/>
                  <a:pt x="170115" y="733234"/>
                  <a:pt x="0" y="706772"/>
                </a:cubicBezTo>
                <a:cubicBezTo>
                  <a:pt x="-10298" y="559981"/>
                  <a:pt x="-8650" y="491976"/>
                  <a:pt x="0" y="367521"/>
                </a:cubicBezTo>
                <a:cubicBezTo>
                  <a:pt x="8650" y="243066"/>
                  <a:pt x="3212" y="85542"/>
                  <a:pt x="0" y="0"/>
                </a:cubicBezTo>
                <a:cubicBezTo>
                  <a:pt x="158208" y="21443"/>
                  <a:pt x="423826" y="-30609"/>
                  <a:pt x="646452" y="0"/>
                </a:cubicBezTo>
                <a:cubicBezTo>
                  <a:pt x="869078" y="30609"/>
                  <a:pt x="1084334" y="7990"/>
                  <a:pt x="1241188" y="0"/>
                </a:cubicBezTo>
                <a:cubicBezTo>
                  <a:pt x="1398042" y="-7990"/>
                  <a:pt x="1769895" y="-4748"/>
                  <a:pt x="1913499" y="0"/>
                </a:cubicBezTo>
                <a:cubicBezTo>
                  <a:pt x="2057103" y="4748"/>
                  <a:pt x="2403915" y="5579"/>
                  <a:pt x="2585809" y="0"/>
                </a:cubicBezTo>
                <a:cubicBezTo>
                  <a:pt x="2560702" y="258113"/>
                  <a:pt x="2578581" y="451942"/>
                  <a:pt x="2585809" y="588974"/>
                </a:cubicBezTo>
              </a:path>
              <a:path w="2585809" h="706772" fill="none" stroke="0" extrusionOk="0">
                <a:moveTo>
                  <a:pt x="2468011" y="706772"/>
                </a:moveTo>
                <a:cubicBezTo>
                  <a:pt x="2475301" y="661382"/>
                  <a:pt x="2483399" y="651036"/>
                  <a:pt x="2491571" y="612534"/>
                </a:cubicBezTo>
                <a:cubicBezTo>
                  <a:pt x="2528593" y="603127"/>
                  <a:pt x="2566866" y="594428"/>
                  <a:pt x="2585809" y="588974"/>
                </a:cubicBezTo>
                <a:cubicBezTo>
                  <a:pt x="2563655" y="615221"/>
                  <a:pt x="2514234" y="656813"/>
                  <a:pt x="2468011" y="706772"/>
                </a:cubicBezTo>
                <a:cubicBezTo>
                  <a:pt x="2325333" y="727040"/>
                  <a:pt x="2089758" y="717678"/>
                  <a:pt x="1900368" y="706772"/>
                </a:cubicBezTo>
                <a:cubicBezTo>
                  <a:pt x="1710978" y="695866"/>
                  <a:pt x="1426653" y="711199"/>
                  <a:pt x="1308046" y="706772"/>
                </a:cubicBezTo>
                <a:cubicBezTo>
                  <a:pt x="1189439" y="702345"/>
                  <a:pt x="945906" y="726763"/>
                  <a:pt x="740403" y="706772"/>
                </a:cubicBezTo>
                <a:cubicBezTo>
                  <a:pt x="534900" y="686781"/>
                  <a:pt x="162389" y="675805"/>
                  <a:pt x="0" y="706772"/>
                </a:cubicBezTo>
                <a:cubicBezTo>
                  <a:pt x="-7101" y="609354"/>
                  <a:pt x="2679" y="506110"/>
                  <a:pt x="0" y="339251"/>
                </a:cubicBezTo>
                <a:cubicBezTo>
                  <a:pt x="-2679" y="172392"/>
                  <a:pt x="12755" y="88153"/>
                  <a:pt x="0" y="0"/>
                </a:cubicBezTo>
                <a:cubicBezTo>
                  <a:pt x="215875" y="-27890"/>
                  <a:pt x="396418" y="28671"/>
                  <a:pt x="646452" y="0"/>
                </a:cubicBezTo>
                <a:cubicBezTo>
                  <a:pt x="896486" y="-28671"/>
                  <a:pt x="1130354" y="-28333"/>
                  <a:pt x="1267046" y="0"/>
                </a:cubicBezTo>
                <a:cubicBezTo>
                  <a:pt x="1403738" y="28333"/>
                  <a:pt x="1693195" y="-3158"/>
                  <a:pt x="1861782" y="0"/>
                </a:cubicBezTo>
                <a:cubicBezTo>
                  <a:pt x="2030369" y="3158"/>
                  <a:pt x="2397299" y="-18178"/>
                  <a:pt x="2585809" y="0"/>
                </a:cubicBezTo>
                <a:cubicBezTo>
                  <a:pt x="2572512" y="219919"/>
                  <a:pt x="2569726" y="404403"/>
                  <a:pt x="2585809" y="58897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Is  this information </a:t>
            </a:r>
            <a:r>
              <a:rPr lang="en-US" sz="2000" dirty="0">
                <a:solidFill>
                  <a:schemeClr val="accent4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Dangerous</a:t>
            </a:r>
            <a:r>
              <a:rPr lang="en-US" sz="20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68EEC-3CC4-61E7-5762-D8525FF27206}"/>
              </a:ext>
            </a:extLst>
          </p:cNvPr>
          <p:cNvGrpSpPr/>
          <p:nvPr/>
        </p:nvGrpSpPr>
        <p:grpSpPr>
          <a:xfrm>
            <a:off x="397829" y="1536352"/>
            <a:ext cx="2154757" cy="2644819"/>
            <a:chOff x="1384470" y="1536352"/>
            <a:chExt cx="2154757" cy="264481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3F5D552-C47D-19CD-FD29-7AC043EB2732}"/>
                </a:ext>
              </a:extLst>
            </p:cNvPr>
            <p:cNvGrpSpPr/>
            <p:nvPr/>
          </p:nvGrpSpPr>
          <p:grpSpPr>
            <a:xfrm>
              <a:off x="1384470" y="1536352"/>
              <a:ext cx="2154757" cy="1690712"/>
              <a:chOff x="1234898" y="1708924"/>
              <a:chExt cx="2154757" cy="1690712"/>
            </a:xfrm>
          </p:grpSpPr>
          <p:pic>
            <p:nvPicPr>
              <p:cNvPr id="21" name="Graphic 20" descr="Open envelope with solid fill">
                <a:extLst>
                  <a:ext uri="{FF2B5EF4-FFF2-40B4-BE49-F238E27FC236}">
                    <a16:creationId xmlns:a16="http://schemas.microsoft.com/office/drawing/2014/main" id="{FD1EF645-2A43-4FED-7182-BBD183E3B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55078" y="17089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8E6CB9-3FDD-CBD1-4D88-9C47160ABE87}"/>
                  </a:ext>
                </a:extLst>
              </p:cNvPr>
              <p:cNvSpPr txBox="1"/>
              <p:nvPr/>
            </p:nvSpPr>
            <p:spPr>
              <a:xfrm>
                <a:off x="1234898" y="2876416"/>
                <a:ext cx="2154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Manrope Medium"/>
                    <a:ea typeface="Manrope Medium"/>
                    <a:cs typeface="Manrope Medium"/>
                    <a:sym typeface="Manrope Medium"/>
                  </a:rPr>
                  <a:t>Information</a:t>
                </a:r>
                <a:endParaRPr lang="en-US" dirty="0">
                  <a:solidFill>
                    <a:schemeClr val="bg1"/>
                  </a:solidFill>
                  <a:latin typeface="Mshtakan" panose="02000400000000000000" pitchFamily="2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94CC6E-53A4-250F-3836-39E5DBE77831}"/>
                </a:ext>
              </a:extLst>
            </p:cNvPr>
            <p:cNvSpPr txBox="1"/>
            <p:nvPr/>
          </p:nvSpPr>
          <p:spPr>
            <a:xfrm>
              <a:off x="1641852" y="3227064"/>
              <a:ext cx="163999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Letter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Email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Text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Manrope Medium"/>
                  <a:sym typeface="Manrope Medium"/>
                </a:rPr>
                <a:t>Message…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22066</TotalTime>
  <Words>1315</Words>
  <Application>Microsoft Macintosh PowerPoint</Application>
  <PresentationFormat>On-screen Show (16:9)</PresentationFormat>
  <Paragraphs>338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Mshtakan</vt:lpstr>
      <vt:lpstr>Manrope Medium</vt:lpstr>
      <vt:lpstr>Baloo Bhaijaan</vt:lpstr>
      <vt:lpstr>Space Grotesk</vt:lpstr>
      <vt:lpstr>Manrope ExtraBold</vt:lpstr>
      <vt:lpstr>Manrope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152</cp:revision>
  <dcterms:modified xsi:type="dcterms:W3CDTF">2024-09-27T21:53:40Z</dcterms:modified>
</cp:coreProperties>
</file>